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63"/>
  </p:notesMasterIdLst>
  <p:sldIdLst>
    <p:sldId id="256" r:id="rId2"/>
    <p:sldId id="377" r:id="rId3"/>
    <p:sldId id="378" r:id="rId4"/>
    <p:sldId id="379" r:id="rId5"/>
    <p:sldId id="354" r:id="rId6"/>
    <p:sldId id="406" r:id="rId7"/>
    <p:sldId id="381" r:id="rId8"/>
    <p:sldId id="382" r:id="rId9"/>
    <p:sldId id="383" r:id="rId10"/>
    <p:sldId id="384" r:id="rId11"/>
    <p:sldId id="385" r:id="rId12"/>
    <p:sldId id="386" r:id="rId13"/>
    <p:sldId id="343" r:id="rId14"/>
    <p:sldId id="344" r:id="rId15"/>
    <p:sldId id="345" r:id="rId16"/>
    <p:sldId id="346" r:id="rId17"/>
    <p:sldId id="370" r:id="rId18"/>
    <p:sldId id="367" r:id="rId19"/>
    <p:sldId id="387" r:id="rId20"/>
    <p:sldId id="359" r:id="rId21"/>
    <p:sldId id="360" r:id="rId22"/>
    <p:sldId id="349" r:id="rId23"/>
    <p:sldId id="350" r:id="rId24"/>
    <p:sldId id="362" r:id="rId25"/>
    <p:sldId id="364" r:id="rId26"/>
    <p:sldId id="376" r:id="rId27"/>
    <p:sldId id="371" r:id="rId28"/>
    <p:sldId id="361" r:id="rId29"/>
    <p:sldId id="363" r:id="rId30"/>
    <p:sldId id="358" r:id="rId31"/>
    <p:sldId id="357" r:id="rId32"/>
    <p:sldId id="365" r:id="rId33"/>
    <p:sldId id="388" r:id="rId34"/>
    <p:sldId id="372" r:id="rId35"/>
    <p:sldId id="352" r:id="rId36"/>
    <p:sldId id="281" r:id="rId37"/>
    <p:sldId id="351" r:id="rId38"/>
    <p:sldId id="408" r:id="rId39"/>
    <p:sldId id="368" r:id="rId40"/>
    <p:sldId id="389" r:id="rId41"/>
    <p:sldId id="374" r:id="rId42"/>
    <p:sldId id="366" r:id="rId43"/>
    <p:sldId id="390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7" r:id="rId55"/>
    <p:sldId id="395" r:id="rId56"/>
    <p:sldId id="393" r:id="rId57"/>
    <p:sldId id="394" r:id="rId58"/>
    <p:sldId id="276" r:id="rId59"/>
    <p:sldId id="282" r:id="rId60"/>
    <p:sldId id="283" r:id="rId61"/>
    <p:sldId id="284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20T02:23:14.593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20T02:27:22.062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9-05-20T02:36:37.031"/>
    </inkml:context>
    <inkml:brush xml:id="br0">
      <inkml:brushProperty name="width" value="0.05292" units="cm"/>
      <inkml:brushProperty name="height" value="0.05292" units="cm"/>
      <inkml:brushProperty name="color" value="#C0504D"/>
      <inkml:brushProperty name="fitToCurve" value="1"/>
    </inkml:brush>
  </inkml:definitions>
  <inkml:trace contextRef="#ctx0" brushRef="#br0">0 0,'0'0,"25"0,-25 0,25 0,-25 0,24 0,-24 0,50 0,-50 0,50 0,-1 0,26 0,-1 0,0 0,1 0,-26 0,-24 0,25 0,-25 0,-1 0,-24 0,25 0,0 0,0 0,0 0,-1 0,26 0,0 0,-1 0,1 0,0 0,-1 0,-24 0,0 0,24 0,-24 0,0 0,0 0,0 0,-1 0,-24 0,25 0,-25 0,25 0,-25 0,50 0,-50 0,24 0,1 0,0 0,0 0,0 0,24 0,1 0,-1 0,26 0,-50 0,-1 0,1 0,-25 0,25 0,-25 0,0 0,25 0,-25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DDD4D-CABB-499A-BC3B-DA1771A1056F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411A0-3842-472B-980A-68B5B0CFF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06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D41ACB2-0D35-7501-DB7C-02A330E6ED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D57F58F-9569-6387-0A59-4A8D74A7F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41852CC-A7B2-54E0-C824-853AB93CF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34FCACB-08D0-5F77-80E3-B3B7001DCE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A19AE85-6819-6508-AFDA-835777468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3D26C583-2699-9273-907B-BE1EC119B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9247083-F658-4220-8664-2F59806CBF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16F8E3E-26C4-B05C-8378-A280029AA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AF8E09E1-44CA-9FE6-3E2C-BACE6333A2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8A1782FE-D524-30A8-F41C-3AEC5DF9D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4A943905-1990-CDB9-B2DE-6E5F7E1A9A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A6E5825-B683-A8A4-9F45-F7DBA8796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843A208D-7FAF-73A0-5EE2-679FFE8A85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4D6BDE4-33E8-EFB2-D14C-49A06FB87E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C1DA64D5-228C-23F8-B121-241609F310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2DBDCAEF-902E-87E7-BF46-79999AE87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8221E853-F2A8-83AA-10E2-99F361BF44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D618FBA-E8A8-F966-9985-9BB69D2D7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A792DFAE-FD50-6AEA-2223-2126D4443B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62CAE9A1-56C8-4484-85D7-5820B05DF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145F1BD-BFE5-7EF8-2D91-E1F1E02BE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169B68E-B5B7-3C8B-D68E-BA8D33173B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A5296187-A110-882F-3D26-D24DA55DDC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5D22959-417D-0C3B-A51A-7EE304774E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880E2026-8667-2A2D-9E82-F725FF7A8B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21D4B57-8F0E-617D-4722-7FDC66837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542C8D40-B189-7219-DF50-210F0AF393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DAAC7BE-D6DC-7E53-1516-119CC6BE2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D0A8B16E-CD50-C67B-0F33-CAA5AA7C56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A19E0D-FF3D-2EFC-5CFF-B16D4AE16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D7181EE-29FA-AD20-04EF-5B190E0E40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93FDAA53-BDC9-8030-A88F-200C07DB07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1BCD33E7-1BC5-38F2-34AD-781FBCA8FA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C19419B6-E023-9DB5-B93F-EF043C39E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8141727D-C3DD-6EDC-C43F-894002185F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4DC96217-FA89-062C-CBEB-6AFAE92E9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2F05616-8F75-843D-2A89-868347A40E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F64F772F-0711-3342-DDD6-77E8F4E06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5EB8FC5C-4220-4A21-F08D-51CAF141E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90BCED31-0A5D-C61D-9D21-46D3B024C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031A171E-48A8-FF31-05B9-28B4AF8E9D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1E6FFB8-FB47-C63D-ABFC-1C612CDC8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126E9C59-EC1B-DCE3-59C9-E19D2D31CE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0D57A08C-231C-FBE5-3ABF-F7445F85B4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2EB03E6-EF47-0DD4-B442-443392BBB4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6B4F405-83BF-6EE0-51DA-1F70CB8E8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568787F4-13AF-28FD-513C-748F3C34A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90388F87-82A2-D492-CE59-58866C9AF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198134F0-5C84-F9F7-A26A-0F9752D475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64906A30-F144-5E1F-6691-5D268833B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BF31EA8-E65E-EE07-AB02-27A0539AC1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206C4E0-8BB4-6EE0-BD38-7D2063ED9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40945CCB-E063-7870-4D9E-4A618ACF94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1658E2F-61CF-3268-4888-C6F31FD085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ABDEDC1E-6B75-6866-1335-C5C13A452F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93F8162-B72D-5157-8382-22D62420D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76CCA38-90C8-03BF-DE35-0F3D7C3CAB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1C9B6FE-8D60-73D8-7F92-B419F9823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282A467-6754-DCC9-30C3-7EE86EBF86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FD40D80-E0DB-51D1-D7AB-F954F6E880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A313B7EA-D2AF-E9F8-E9B7-DF87A92D5D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B2977CA3-78DD-B549-F80E-CF41A7DA3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7948-C4CE-4373-AD43-9EB61FE31417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3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32B3F-C8B9-424F-A928-0E402A8709A5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1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426A3-39A5-4758-BAF4-C6AB5F620D43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標題， 2 個小物件與1 個大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6000" y="762000"/>
            <a:ext cx="10566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117601" y="2362200"/>
            <a:ext cx="5027084" cy="17859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1117601" y="4300539"/>
            <a:ext cx="5027084" cy="178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half" idx="3"/>
          </p:nvPr>
        </p:nvSpPr>
        <p:spPr>
          <a:xfrm>
            <a:off x="6347884" y="2362201"/>
            <a:ext cx="502708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6132BBE5-132B-DEB3-4A15-23EC52DD91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58DFA598-1ECF-8129-3C72-695B755533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79670526-D894-9B22-E735-6A19569B76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00AC5-9EC2-4858-94AE-9C266A58640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8960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6000" y="762000"/>
            <a:ext cx="10566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117601" y="2362201"/>
            <a:ext cx="5027084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47884" y="2362201"/>
            <a:ext cx="5027083" cy="37242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593DEDE-E877-26B0-433D-B67E1D4B7F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B68D755-4041-A704-3523-8BBCA4B836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36199A0-659A-80D6-10AE-A516DD783F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BDB30A-209A-402E-B0F2-23649729BA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307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3209-9528-4BD3-97E2-3C0CD2F07FFA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7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017F-B593-41B2-834C-CA7E5A557A48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24E33-30B4-4242-8C4B-E3FD3A15B91A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3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F00B4076-DE2F-44B5-B9D8-1EDDAA5CD457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9F1E-A2E6-4D51-844D-2D6621E2D51F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140D-E309-4A24-A8E9-D026C2F26A46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3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5C4D4-9FF7-4450-A131-43983DE44C92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5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31226-2110-4A1C-ABDE-777E2157B4F7}" type="datetime1">
              <a:rPr lang="en-US" altLang="zh-TW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4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C9852-2212-4BD6-8AAA-23A444991A48}" type="datetime1">
              <a:rPr lang="en-US" altLang="zh-TW" smtClean="0"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7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794" r:id="rId6"/>
    <p:sldLayoutId id="2147483790" r:id="rId7"/>
    <p:sldLayoutId id="2147483791" r:id="rId8"/>
    <p:sldLayoutId id="2147483792" r:id="rId9"/>
    <p:sldLayoutId id="2147483793" r:id="rId10"/>
    <p:sldLayoutId id="2147483795" r:id="rId11"/>
    <p:sldLayoutId id="2147483802" r:id="rId12"/>
    <p:sldLayoutId id="2147483803" r:id="rId1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customXml" Target="../ink/ink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B4C6837-A996-ACAC-B19B-F12A2D673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4415255" cy="2479772"/>
          </a:xfrm>
        </p:spPr>
        <p:txBody>
          <a:bodyPr>
            <a:normAutofit fontScale="90000"/>
          </a:bodyPr>
          <a:lstStyle/>
          <a:p>
            <a:r>
              <a:rPr lang="en-US" altLang="zh-TW" sz="5000" dirty="0"/>
              <a:t>Chapter 7: Syntax-Directed Translation</a:t>
            </a:r>
            <a:endParaRPr lang="zh-TW" altLang="en-US" sz="5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888697-328D-9A77-A4B5-23EB0D99B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3930417" cy="2306639"/>
          </a:xfrm>
        </p:spPr>
        <p:txBody>
          <a:bodyPr>
            <a:normAutofit/>
          </a:bodyPr>
          <a:lstStyle/>
          <a:p>
            <a:r>
              <a:rPr lang="zh-TW" altLang="en-US" dirty="0"/>
              <a:t>陳奇業 成功大學資訊工程系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DD9F5D48-915F-52B2-DAE7-600BF3A6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4" r="13569"/>
          <a:stretch/>
        </p:blipFill>
        <p:spPr>
          <a:xfrm>
            <a:off x="5353908" y="714591"/>
            <a:ext cx="5887275" cy="54205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DAE42E-E474-E3C1-514E-C48E1743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1EEF3-F2E6-144B-E7BA-B91A23B5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3F6F3-829E-0560-CD6D-BE8DA0E80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attribute is any property of a programming language construct.</a:t>
            </a:r>
          </a:p>
          <a:p>
            <a:endParaRPr lang="en-US" altLang="zh-TW" dirty="0"/>
          </a:p>
          <a:p>
            <a:r>
              <a:rPr lang="en-US" altLang="zh-TW" dirty="0"/>
              <a:t>Typical examples of attributes include the data type of a variable, the value of an expression, the location of a variable in memory, the object code of a procedure, the number of significant digits in a number.</a:t>
            </a:r>
          </a:p>
          <a:p>
            <a:endParaRPr lang="en-US" altLang="zh-TW" dirty="0"/>
          </a:p>
          <a:p>
            <a:r>
              <a:rPr lang="en-US" altLang="zh-TW" dirty="0"/>
              <a:t>Attribute corresponds to the name of a field of a structure.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8539FB-9789-197C-BD34-F31579AC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1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2B332-DDFC-49A6-7934-B2B58875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 Grammars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8189893-7DCA-AB98-73EB-222007E8F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syntax-directed semantics, attributes are associated with grammar symbols of the language. That is, 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 is a grammar symbol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is an attribute associated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, then we write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/>
                  <a:t>for the value of an associated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For each grammar rule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 the values of the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 of each grammar symbol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are related to the values of the attributes of other grammar symbols in the rule.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8189893-7DCA-AB98-73EB-222007E8F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A4CFCA-927A-88CA-9C90-8E93474C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0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098D2-7E05-B768-0FB1-66C28C7E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 Grammars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B27B1A2-4717-92A7-7077-1BC23539BC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That is, each relationship is specified by an attribute equation or semantic rule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An attribute grammar for the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/>
                  <a:t> is the collection of all such attribute equations (semantic rules), for all the grammar rules of the language.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B27B1A2-4717-92A7-7077-1BC23539BC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5E771E-711F-80CA-5301-A12A1E15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5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編號版面配置區 7">
            <a:extLst>
              <a:ext uri="{FF2B5EF4-FFF2-40B4-BE49-F238E27FC236}">
                <a16:creationId xmlns:a16="http://schemas.microsoft.com/office/drawing/2014/main" id="{A26BB7AA-A757-FB05-0E39-0C73AC12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A47D0A45-EE40-451B-A0FB-6830C69F1505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13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35843" name="Picture 4" descr="1">
            <a:extLst>
              <a:ext uri="{FF2B5EF4-FFF2-40B4-BE49-F238E27FC236}">
                <a16:creationId xmlns:a16="http://schemas.microsoft.com/office/drawing/2014/main" id="{330DE730-AF7F-4015-4DD9-3AE2A7E8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"/>
            <a:ext cx="8713787" cy="668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Line 9">
            <a:extLst>
              <a:ext uri="{FF2B5EF4-FFF2-40B4-BE49-F238E27FC236}">
                <a16:creationId xmlns:a16="http://schemas.microsoft.com/office/drawing/2014/main" id="{2B52D774-5DD0-56FF-4377-4F144ADD29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4789" y="3860801"/>
            <a:ext cx="935037" cy="288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845" name="Text Box 10">
            <a:extLst>
              <a:ext uri="{FF2B5EF4-FFF2-40B4-BE49-F238E27FC236}">
                <a16:creationId xmlns:a16="http://schemas.microsoft.com/office/drawing/2014/main" id="{1133306B-6F2C-2E0E-3851-920BFE8AB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0775" y="3617913"/>
            <a:ext cx="19192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number.val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must be</a:t>
            </a:r>
          </a:p>
          <a:p>
            <a:pPr eaLnBrk="1" hangingPunct="1"/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computed prior to</a:t>
            </a:r>
          </a:p>
          <a:p>
            <a:pPr eaLnBrk="1" hangingPunct="1"/>
            <a:r>
              <a:rPr kumimoji="1" lang="en-US" altLang="zh-TW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factor.val</a:t>
            </a:r>
            <a:endParaRPr kumimoji="1" lang="en-US" altLang="zh-TW" sz="1600" b="1" dirty="0">
              <a:solidFill>
                <a:srgbClr val="FF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編號版面配置區 3">
            <a:extLst>
              <a:ext uri="{FF2B5EF4-FFF2-40B4-BE49-F238E27FC236}">
                <a16:creationId xmlns:a16="http://schemas.microsoft.com/office/drawing/2014/main" id="{21817D42-7683-D483-AC8D-13E6D7CF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7E95804D-97F6-4586-9225-A24AED78B9A7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14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sp>
        <p:nvSpPr>
          <p:cNvPr id="37891" name="Text Box 4">
            <a:extLst>
              <a:ext uri="{FF2B5EF4-FFF2-40B4-BE49-F238E27FC236}">
                <a16:creationId xmlns:a16="http://schemas.microsoft.com/office/drawing/2014/main" id="{7761A085-6080-1650-C1C3-F698742D3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9" y="2652714"/>
            <a:ext cx="69738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3000">
                <a:latin typeface="Arial" panose="020B0604020202020204" pitchFamily="34" charset="0"/>
                <a:ea typeface="新細明體" panose="02020500000000000000" pitchFamily="18" charset="-120"/>
              </a:rPr>
              <a:t>Attribute grammars may involve several </a:t>
            </a:r>
          </a:p>
          <a:p>
            <a:pPr eaLnBrk="1" hangingPunct="1"/>
            <a:r>
              <a:rPr kumimoji="1" lang="en-US" altLang="zh-TW" sz="3000">
                <a:latin typeface="Arial" panose="020B0604020202020204" pitchFamily="34" charset="0"/>
                <a:ea typeface="新細明體" panose="02020500000000000000" pitchFamily="18" charset="-120"/>
              </a:rPr>
              <a:t>interdependent attributes.</a:t>
            </a:r>
            <a:r>
              <a:rPr kumimoji="1" lang="en-US" altLang="zh-TW" sz="2800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5">
            <a:extLst>
              <a:ext uri="{FF2B5EF4-FFF2-40B4-BE49-F238E27FC236}">
                <a16:creationId xmlns:a16="http://schemas.microsoft.com/office/drawing/2014/main" id="{289D481A-BB30-480C-07F1-82DE71AF4F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5450" y="1"/>
          <a:ext cx="8802688" cy="663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3" imgW="8802329" imgH="6419048" progId="Paint.Picture">
                  <p:embed/>
                </p:oleObj>
              </mc:Choice>
              <mc:Fallback>
                <p:oleObj name="點陣圖影像" r:id="rId3" imgW="8802329" imgH="6419048" progId="Paint.Picture">
                  <p:embed/>
                  <p:pic>
                    <p:nvPicPr>
                      <p:cNvPr id="39938" name="Object 5">
                        <a:extLst>
                          <a:ext uri="{FF2B5EF4-FFF2-40B4-BE49-F238E27FC236}">
                            <a16:creationId xmlns:a16="http://schemas.microsoft.com/office/drawing/2014/main" id="{289D481A-BB30-480C-07F1-82DE71AF4F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1"/>
                        <a:ext cx="8802688" cy="663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Text Box 6">
            <a:extLst>
              <a:ext uri="{FF2B5EF4-FFF2-40B4-BE49-F238E27FC236}">
                <a16:creationId xmlns:a16="http://schemas.microsoft.com/office/drawing/2014/main" id="{0CF13D71-B893-69B2-F812-845BBF896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4581525"/>
            <a:ext cx="197961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e.g. 345o</a:t>
            </a:r>
          </a:p>
          <a:p>
            <a:pPr eaLnBrk="1" hangingPunct="1"/>
            <a:endParaRPr kumimoji="1" lang="en-US" altLang="zh-TW" sz="2400" b="1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       </a:t>
            </a:r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128d</a:t>
            </a:r>
          </a:p>
          <a:p>
            <a:pPr eaLnBrk="1" hangingPunct="1"/>
            <a:endParaRPr kumimoji="1" lang="en-US" altLang="zh-TW" sz="2400" b="1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      128o (x)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1">
            <a:extLst>
              <a:ext uri="{FF2B5EF4-FFF2-40B4-BE49-F238E27FC236}">
                <a16:creationId xmlns:a16="http://schemas.microsoft.com/office/drawing/2014/main" id="{2EEB9F93-A5E9-083C-C174-3FC8F6E3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20713"/>
            <a:ext cx="8991600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編號版面配置區 3">
            <a:extLst>
              <a:ext uri="{FF2B5EF4-FFF2-40B4-BE49-F238E27FC236}">
                <a16:creationId xmlns:a16="http://schemas.microsoft.com/office/drawing/2014/main" id="{39295918-3433-CDCA-13A9-69B5319A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948D8A71-20C5-45E0-B711-24AFFCC170E4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17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6F64892F-F816-C6FF-E6B6-CBB1D1F93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2781301"/>
            <a:ext cx="6697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3000" dirty="0">
                <a:latin typeface="Arial" panose="020B0604020202020204" pitchFamily="34" charset="0"/>
                <a:ea typeface="新細明體" panose="02020500000000000000" pitchFamily="18" charset="-120"/>
              </a:rPr>
              <a:t>Attribute grammars may be defined for  </a:t>
            </a:r>
          </a:p>
          <a:p>
            <a:pPr eaLnBrk="1" hangingPunct="1"/>
            <a:r>
              <a:rPr kumimoji="1" lang="en-US" altLang="zh-TW" sz="3000" dirty="0">
                <a:latin typeface="Arial" panose="020B0604020202020204" pitchFamily="34" charset="0"/>
                <a:ea typeface="新細明體" panose="02020500000000000000" pitchFamily="18" charset="-120"/>
              </a:rPr>
              <a:t>different purposes.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編號版面配置區 3">
            <a:extLst>
              <a:ext uri="{FF2B5EF4-FFF2-40B4-BE49-F238E27FC236}">
                <a16:creationId xmlns:a16="http://schemas.microsoft.com/office/drawing/2014/main" id="{A49F2F01-6804-FC47-9E7C-E6B3D0BE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62284CA6-ECAF-4FD8-9E04-3665B299F08F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18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46083" name="Picture 4" descr="1">
            <a:extLst>
              <a:ext uri="{FF2B5EF4-FFF2-40B4-BE49-F238E27FC236}">
                <a16:creationId xmlns:a16="http://schemas.microsoft.com/office/drawing/2014/main" id="{4C80F0F1-CCC7-FB73-336D-05CC999B1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5176"/>
            <a:ext cx="91440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B7FF344-31B1-F428-6E29-6AEE0F68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Algorithms for </a:t>
            </a:r>
            <a:r>
              <a:rPr lang="en-US" altLang="zh-TW" u="sng" dirty="0"/>
              <a:t>attribute computation</a:t>
            </a:r>
            <a:endParaRPr lang="zh-TW" altLang="en-US" u="sng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572589-A275-B620-CDD1-F343FF6CC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Dependency graph and evaluation order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E64F7F-AF32-3987-EEAD-95A54625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5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6D507-899C-D507-B48F-AFAE9BA1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Analyzer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B2606-76EC-77A1-4A52-109306088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Semantic Structure</a:t>
            </a:r>
          </a:p>
          <a:p>
            <a:pPr lvl="1"/>
            <a:r>
              <a:rPr lang="en-US" altLang="zh-TW" dirty="0"/>
              <a:t>What is the program supposed to do?</a:t>
            </a:r>
          </a:p>
          <a:p>
            <a:pPr lvl="1"/>
            <a:r>
              <a:rPr lang="en-US" altLang="zh-TW" dirty="0"/>
              <a:t>Semantics analysis can be done during syntax analysis phase or intermediate code generator phase or the final code generator.</a:t>
            </a:r>
          </a:p>
          <a:p>
            <a:pPr lvl="1"/>
            <a:r>
              <a:rPr lang="en-US" altLang="zh-TW" dirty="0"/>
              <a:t>typical static semantic features include declarations and type checking.</a:t>
            </a:r>
          </a:p>
          <a:p>
            <a:pPr lvl="1"/>
            <a:r>
              <a:rPr lang="en-US" altLang="zh-TW" dirty="0"/>
              <a:t>information (attributes) gathered can be either added to the tree as annotations or entered into the symbol table.</a:t>
            </a:r>
            <a:br>
              <a:rPr lang="en-US" altLang="zh-TW" dirty="0"/>
            </a:b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019FE-3F45-0E79-D424-64404EBE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25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>
            <a:extLst>
              <a:ext uri="{FF2B5EF4-FFF2-40B4-BE49-F238E27FC236}">
                <a16:creationId xmlns:a16="http://schemas.microsoft.com/office/drawing/2014/main" id="{CF1523E6-FC9A-E70F-AB85-9E3B542EE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404813"/>
            <a:ext cx="8415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 u="sng" dirty="0">
                <a:latin typeface="Arial" panose="020B0604020202020204" pitchFamily="34" charset="0"/>
                <a:ea typeface="新細明體" panose="02020500000000000000" pitchFamily="18" charset="-120"/>
              </a:rPr>
              <a:t>Attribute grammar for simple C-like variable declarations</a:t>
            </a:r>
          </a:p>
        </p:txBody>
      </p:sp>
      <p:sp>
        <p:nvSpPr>
          <p:cNvPr id="50179" name="Text Box 5">
            <a:extLst>
              <a:ext uri="{FF2B5EF4-FFF2-40B4-BE49-F238E27FC236}">
                <a16:creationId xmlns:a16="http://schemas.microsoft.com/office/drawing/2014/main" id="{27438325-83B8-4AF3-CACE-50E7198C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12876"/>
            <a:ext cx="91440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  </a:t>
            </a:r>
            <a:r>
              <a:rPr kumimoji="1" lang="en-US" altLang="zh-TW" sz="2400" b="1" u="sng" dirty="0">
                <a:latin typeface="Arial" panose="020B0604020202020204" pitchFamily="34" charset="0"/>
                <a:ea typeface="新細明體" panose="02020500000000000000" pitchFamily="18" charset="-120"/>
              </a:rPr>
              <a:t>Grammar Rules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                          </a:t>
            </a:r>
            <a:r>
              <a:rPr kumimoji="1" lang="en-US" altLang="zh-TW" sz="2400" b="1" u="sng" dirty="0">
                <a:latin typeface="Arial" panose="020B0604020202020204" pitchFamily="34" charset="0"/>
                <a:ea typeface="新細明體" panose="02020500000000000000" pitchFamily="18" charset="-120"/>
              </a:rPr>
              <a:t>Semantic Rules</a:t>
            </a: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</a:rPr>
              <a:t>decl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 type var-list                  var-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list.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type.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endParaRPr kumimoji="1" lang="en-US" altLang="zh-TW" sz="2400" b="1" dirty="0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</a:rPr>
              <a:t>   type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</a:t>
            </a:r>
            <a:r>
              <a:rPr kumimoji="1" lang="en-US" altLang="zh-TW" sz="24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8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int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     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type.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integer</a:t>
            </a: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type  </a:t>
            </a:r>
            <a:r>
              <a:rPr kumimoji="1" lang="en-US" altLang="zh-TW" sz="28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float </a:t>
            </a:r>
            <a:r>
              <a:rPr kumimoji="1" lang="en-US" altLang="zh-TW" sz="24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 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type.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real</a:t>
            </a: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var-list</a:t>
            </a:r>
            <a:r>
              <a:rPr kumimoji="1" lang="en-US" altLang="zh-TW" sz="24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1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</a:t>
            </a:r>
            <a:r>
              <a:rPr kumimoji="1" lang="en-US" altLang="zh-TW" sz="24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8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id </a:t>
            </a:r>
            <a:r>
              <a:rPr kumimoji="1" lang="en-US" altLang="zh-TW" sz="28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,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var-list</a:t>
            </a:r>
            <a:r>
              <a:rPr kumimoji="1" lang="en-US" altLang="zh-TW" sz="24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2                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id.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var-list</a:t>
            </a:r>
            <a:r>
              <a:rPr kumimoji="1" lang="en-US" altLang="zh-TW" sz="24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1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.</a:t>
            </a:r>
            <a:r>
              <a:rPr kumimoji="1"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                               var-list</a:t>
            </a:r>
            <a:r>
              <a:rPr kumimoji="1" lang="en-US" altLang="zh-TW" sz="24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2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.</a:t>
            </a:r>
            <a:r>
              <a:rPr kumimoji="1"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</a:t>
            </a:r>
            <a:r>
              <a:rPr kumimoji="1" lang="en-US" altLang="zh-TW" sz="23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var-list</a:t>
            </a:r>
            <a:r>
              <a:rPr kumimoji="1" lang="en-US" altLang="zh-TW" sz="2300" b="1" baseline="-25000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1</a:t>
            </a:r>
            <a:r>
              <a:rPr kumimoji="1" lang="en-US" altLang="zh-TW" sz="23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.</a:t>
            </a:r>
            <a:r>
              <a:rPr kumimoji="1" lang="en-US" altLang="zh-TW" sz="23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</a:p>
          <a:p>
            <a:pPr eaLnBrk="1" hangingPunct="1"/>
            <a:endParaRPr kumimoji="1" lang="en-US" altLang="zh-TW" sz="2400" b="1" dirty="0">
              <a:latin typeface="Arial" panose="020B0604020202020204" pitchFamily="34" charset="0"/>
              <a:ea typeface="新細明體" panose="02020500000000000000" pitchFamily="18" charset="-120"/>
              <a:sym typeface="Wingdings" panose="05000000000000000000" pitchFamily="2" charset="2"/>
            </a:endParaRPr>
          </a:p>
          <a:p>
            <a:pPr eaLnBrk="1" hangingPunct="1"/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var-list </a:t>
            </a:r>
            <a:r>
              <a:rPr kumimoji="1" lang="en-US" altLang="zh-TW" sz="28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800" b="1" i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id  </a:t>
            </a:r>
            <a:r>
              <a:rPr kumimoji="1" lang="en-US" altLang="zh-TW" sz="28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   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id.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= var-</a:t>
            </a:r>
            <a:r>
              <a:rPr kumimoji="1" lang="en-US" altLang="zh-TW" sz="2400" b="1" dirty="0" err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list.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dtype</a:t>
            </a:r>
            <a:r>
              <a:rPr kumimoji="1" lang="en-US" altLang="zh-TW" sz="2400" b="1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</a:t>
            </a:r>
            <a:r>
              <a:rPr kumimoji="1" lang="en-US" altLang="zh-TW" sz="2400" b="1" dirty="0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                     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11">
                <a:extLst>
                  <a:ext uri="{FF2B5EF4-FFF2-40B4-BE49-F238E27FC236}">
                    <a16:creationId xmlns:a16="http://schemas.microsoft.com/office/drawing/2014/main" id="{6CDF668D-6423-E607-32E4-D36ACE74231E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221414" y="2660650"/>
              <a:ext cx="1587" cy="1588"/>
            </p14:xfrm>
          </p:contentPart>
        </mc:Choice>
        <mc:Fallback xmlns="">
          <p:pic>
            <p:nvPicPr>
              <p:cNvPr id="2050" name="Ink 11">
                <a:extLst>
                  <a:ext uri="{FF2B5EF4-FFF2-40B4-BE49-F238E27FC236}">
                    <a16:creationId xmlns:a16="http://schemas.microsoft.com/office/drawing/2014/main" id="{6CDF668D-6423-E607-32E4-D36ACE74231E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0152" y="2619362"/>
                <a:ext cx="84111" cy="841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4">
            <a:extLst>
              <a:ext uri="{FF2B5EF4-FFF2-40B4-BE49-F238E27FC236}">
                <a16:creationId xmlns:a16="http://schemas.microsoft.com/office/drawing/2014/main" id="{056B1212-BE41-AA18-AD25-DAE322DE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425" y="855663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decl</a:t>
            </a:r>
          </a:p>
        </p:txBody>
      </p:sp>
      <p:sp>
        <p:nvSpPr>
          <p:cNvPr id="52227" name="Line 5">
            <a:extLst>
              <a:ext uri="{FF2B5EF4-FFF2-40B4-BE49-F238E27FC236}">
                <a16:creationId xmlns:a16="http://schemas.microsoft.com/office/drawing/2014/main" id="{BD396C72-63ED-5F34-6B54-4B5211DD8C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1341439"/>
            <a:ext cx="576262" cy="574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28" name="Text Box 6">
            <a:extLst>
              <a:ext uri="{FF2B5EF4-FFF2-40B4-BE49-F238E27FC236}">
                <a16:creationId xmlns:a16="http://schemas.microsoft.com/office/drawing/2014/main" id="{4CE62D45-72EE-0F4F-E5DE-2B73994FB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363" y="1935163"/>
            <a:ext cx="811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type</a:t>
            </a:r>
          </a:p>
        </p:txBody>
      </p:sp>
      <p:sp>
        <p:nvSpPr>
          <p:cNvPr id="52229" name="Line 7">
            <a:extLst>
              <a:ext uri="{FF2B5EF4-FFF2-40B4-BE49-F238E27FC236}">
                <a16:creationId xmlns:a16="http://schemas.microsoft.com/office/drawing/2014/main" id="{5D078D0E-A8D3-72BD-94F3-0A698F81A7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1175" y="1341438"/>
            <a:ext cx="100965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0" name="Text Box 8">
            <a:extLst>
              <a:ext uri="{FF2B5EF4-FFF2-40B4-BE49-F238E27FC236}">
                <a16:creationId xmlns:a16="http://schemas.microsoft.com/office/drawing/2014/main" id="{EA1C0BCB-A265-CBB4-C944-492E8FE0E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2366963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2231" name="Line 9">
            <a:extLst>
              <a:ext uri="{FF2B5EF4-FFF2-40B4-BE49-F238E27FC236}">
                <a16:creationId xmlns:a16="http://schemas.microsoft.com/office/drawing/2014/main" id="{D2F815D8-3E71-CC4D-C589-B8F1AB043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4338" y="2852739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2" name="Text Box 10">
            <a:extLst>
              <a:ext uri="{FF2B5EF4-FFF2-40B4-BE49-F238E27FC236}">
                <a16:creationId xmlns:a16="http://schemas.microsoft.com/office/drawing/2014/main" id="{89D70E89-12CD-419E-D1FF-77C2DA1DF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3644900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float</a:t>
            </a:r>
          </a:p>
        </p:txBody>
      </p:sp>
      <p:sp>
        <p:nvSpPr>
          <p:cNvPr id="52233" name="Text Box 11">
            <a:extLst>
              <a:ext uri="{FF2B5EF4-FFF2-40B4-BE49-F238E27FC236}">
                <a16:creationId xmlns:a16="http://schemas.microsoft.com/office/drawing/2014/main" id="{1130F32E-6D59-7785-AECC-82409F605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826" y="2008188"/>
            <a:ext cx="118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var-list</a:t>
            </a:r>
          </a:p>
        </p:txBody>
      </p:sp>
      <p:sp>
        <p:nvSpPr>
          <p:cNvPr id="52234" name="Text Box 12">
            <a:extLst>
              <a:ext uri="{FF2B5EF4-FFF2-40B4-BE49-F238E27FC236}">
                <a16:creationId xmlns:a16="http://schemas.microsoft.com/office/drawing/2014/main" id="{18CDA164-3EA3-AC46-7E3A-04C24ED4C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23495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2235" name="Line 13">
            <a:extLst>
              <a:ext uri="{FF2B5EF4-FFF2-40B4-BE49-F238E27FC236}">
                <a16:creationId xmlns:a16="http://schemas.microsoft.com/office/drawing/2014/main" id="{04CBA3E7-990E-4189-E89D-FC78D47A8D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1175" y="2924176"/>
            <a:ext cx="1009650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6" name="Text Box 14">
            <a:extLst>
              <a:ext uri="{FF2B5EF4-FFF2-40B4-BE49-F238E27FC236}">
                <a16:creationId xmlns:a16="http://schemas.microsoft.com/office/drawing/2014/main" id="{A28438DF-5722-49DC-F9CB-0B7A6104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26" y="3592513"/>
            <a:ext cx="45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id</a:t>
            </a:r>
          </a:p>
        </p:txBody>
      </p:sp>
      <p:sp>
        <p:nvSpPr>
          <p:cNvPr id="52237" name="Line 15">
            <a:extLst>
              <a:ext uri="{FF2B5EF4-FFF2-40B4-BE49-F238E27FC236}">
                <a16:creationId xmlns:a16="http://schemas.microsoft.com/office/drawing/2014/main" id="{FE32C2E9-5371-0432-7A93-6E979634EE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3700" y="2924176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8" name="Text Box 16">
            <a:extLst>
              <a:ext uri="{FF2B5EF4-FFF2-40B4-BE49-F238E27FC236}">
                <a16:creationId xmlns:a16="http://schemas.microsoft.com/office/drawing/2014/main" id="{F87E9CD6-299F-01FA-50D0-F52BAF748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35004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,</a:t>
            </a:r>
          </a:p>
        </p:txBody>
      </p:sp>
      <p:sp>
        <p:nvSpPr>
          <p:cNvPr id="52239" name="Line 17">
            <a:extLst>
              <a:ext uri="{FF2B5EF4-FFF2-40B4-BE49-F238E27FC236}">
                <a16:creationId xmlns:a16="http://schemas.microsoft.com/office/drawing/2014/main" id="{5687FC17-E5B2-99A8-FA6D-8570CB902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1" y="2924176"/>
            <a:ext cx="1152525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40" name="Text Box 18">
            <a:extLst>
              <a:ext uri="{FF2B5EF4-FFF2-40B4-BE49-F238E27FC236}">
                <a16:creationId xmlns:a16="http://schemas.microsoft.com/office/drawing/2014/main" id="{9FAE968D-01BD-6F21-A317-EA2EE2D3B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689" y="3592513"/>
            <a:ext cx="118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var-list</a:t>
            </a:r>
          </a:p>
        </p:txBody>
      </p:sp>
      <p:sp>
        <p:nvSpPr>
          <p:cNvPr id="52241" name="Text Box 19">
            <a:extLst>
              <a:ext uri="{FF2B5EF4-FFF2-40B4-BE49-F238E27FC236}">
                <a16:creationId xmlns:a16="http://schemas.microsoft.com/office/drawing/2014/main" id="{26E28BC7-3D62-AA91-4A6F-82C6B0D15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1" y="3951288"/>
            <a:ext cx="55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x</a:t>
            </a:r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52242" name="Text Box 20">
            <a:extLst>
              <a:ext uri="{FF2B5EF4-FFF2-40B4-BE49-F238E27FC236}">
                <a16:creationId xmlns:a16="http://schemas.microsoft.com/office/drawing/2014/main" id="{DFD92392-6B59-E8F6-F826-3D9608DF9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42926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2243" name="Text Box 21">
            <a:extLst>
              <a:ext uri="{FF2B5EF4-FFF2-40B4-BE49-F238E27FC236}">
                <a16:creationId xmlns:a16="http://schemas.microsoft.com/office/drawing/2014/main" id="{9CA41B3E-F79D-3435-58D8-CAF531B41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6" y="3933826"/>
            <a:ext cx="2035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  <a:p>
            <a:pPr eaLnBrk="1" hangingPunct="1"/>
            <a:endParaRPr kumimoji="1" lang="en-US" altLang="zh-TW" sz="24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2244" name="Line 22">
            <a:extLst>
              <a:ext uri="{FF2B5EF4-FFF2-40B4-BE49-F238E27FC236}">
                <a16:creationId xmlns:a16="http://schemas.microsoft.com/office/drawing/2014/main" id="{E168663C-3594-0E80-C9CE-42E132EBC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6588" y="4437063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45" name="Text Box 23">
            <a:extLst>
              <a:ext uri="{FF2B5EF4-FFF2-40B4-BE49-F238E27FC236}">
                <a16:creationId xmlns:a16="http://schemas.microsoft.com/office/drawing/2014/main" id="{694F4A26-A883-901D-501E-5CEDEBAE1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9" y="4868863"/>
            <a:ext cx="45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id</a:t>
            </a:r>
          </a:p>
        </p:txBody>
      </p:sp>
      <p:sp>
        <p:nvSpPr>
          <p:cNvPr id="52246" name="Text Box 24">
            <a:extLst>
              <a:ext uri="{FF2B5EF4-FFF2-40B4-BE49-F238E27FC236}">
                <a16:creationId xmlns:a16="http://schemas.microsoft.com/office/drawing/2014/main" id="{19E318C3-2AC6-8705-A51B-4B11656C5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5229225"/>
            <a:ext cx="55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y</a:t>
            </a:r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52247" name="Text Box 25">
            <a:extLst>
              <a:ext uri="{FF2B5EF4-FFF2-40B4-BE49-F238E27FC236}">
                <a16:creationId xmlns:a16="http://schemas.microsoft.com/office/drawing/2014/main" id="{25A8846E-F230-4D8B-D649-E803AB48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5661025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2248" name="Text Box 27">
            <a:extLst>
              <a:ext uri="{FF2B5EF4-FFF2-40B4-BE49-F238E27FC236}">
                <a16:creationId xmlns:a16="http://schemas.microsoft.com/office/drawing/2014/main" id="{D3C98740-1228-4F35-B154-5B3BF2BC1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38" y="5392739"/>
            <a:ext cx="3400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Parse tree for the string</a:t>
            </a:r>
          </a:p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float   x , 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1">
            <a:extLst>
              <a:ext uri="{FF2B5EF4-FFF2-40B4-BE49-F238E27FC236}">
                <a16:creationId xmlns:a16="http://schemas.microsoft.com/office/drawing/2014/main" id="{848B4E51-DE72-DBE1-D73F-1674B9155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66689"/>
            <a:ext cx="8667750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1">
            <a:extLst>
              <a:ext uri="{FF2B5EF4-FFF2-40B4-BE49-F238E27FC236}">
                <a16:creationId xmlns:a16="http://schemas.microsoft.com/office/drawing/2014/main" id="{0FF3AF30-B76E-15D4-8C20-3C452386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125413"/>
            <a:ext cx="7705725" cy="66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F5814331-72C1-E7A1-313C-2CF7B6C4B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425" y="855663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decl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4FAF9219-CFF9-6B31-E6DC-F2ED73A6F6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1341439"/>
            <a:ext cx="576262" cy="574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1E06A89B-6457-49DA-5B90-3E2F85C13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363" y="1935163"/>
            <a:ext cx="811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type</a:t>
            </a:r>
          </a:p>
        </p:txBody>
      </p:sp>
      <p:sp>
        <p:nvSpPr>
          <p:cNvPr id="58373" name="Line 5">
            <a:extLst>
              <a:ext uri="{FF2B5EF4-FFF2-40B4-BE49-F238E27FC236}">
                <a16:creationId xmlns:a16="http://schemas.microsoft.com/office/drawing/2014/main" id="{0692E458-5845-0FE7-03FB-30ED2D86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1175" y="1341438"/>
            <a:ext cx="100965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3EBDC76E-1AB0-BC0C-1DF0-3E7681A66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2366963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8375" name="Line 7">
            <a:extLst>
              <a:ext uri="{FF2B5EF4-FFF2-40B4-BE49-F238E27FC236}">
                <a16:creationId xmlns:a16="http://schemas.microsoft.com/office/drawing/2014/main" id="{9A1C0620-AB26-C1A4-9259-7829D092D0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4338" y="2852739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76" name="Text Box 8">
            <a:extLst>
              <a:ext uri="{FF2B5EF4-FFF2-40B4-BE49-F238E27FC236}">
                <a16:creationId xmlns:a16="http://schemas.microsoft.com/office/drawing/2014/main" id="{96A6A18E-AF1F-CD4A-EAAB-E00E04A94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3644900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float</a:t>
            </a:r>
          </a:p>
        </p:txBody>
      </p:sp>
      <p:sp>
        <p:nvSpPr>
          <p:cNvPr id="58377" name="Text Box 9">
            <a:extLst>
              <a:ext uri="{FF2B5EF4-FFF2-40B4-BE49-F238E27FC236}">
                <a16:creationId xmlns:a16="http://schemas.microsoft.com/office/drawing/2014/main" id="{6B5CB9E9-1B25-185A-6361-01733F254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826" y="2008188"/>
            <a:ext cx="118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var-list</a:t>
            </a:r>
          </a:p>
        </p:txBody>
      </p:sp>
      <p:sp>
        <p:nvSpPr>
          <p:cNvPr id="58378" name="Text Box 10">
            <a:extLst>
              <a:ext uri="{FF2B5EF4-FFF2-40B4-BE49-F238E27FC236}">
                <a16:creationId xmlns:a16="http://schemas.microsoft.com/office/drawing/2014/main" id="{0E1388D7-DFA0-2EF2-6F18-2AB8FE6D1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23495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8379" name="Line 11">
            <a:extLst>
              <a:ext uri="{FF2B5EF4-FFF2-40B4-BE49-F238E27FC236}">
                <a16:creationId xmlns:a16="http://schemas.microsoft.com/office/drawing/2014/main" id="{30FF8B36-6F6F-F5DF-C542-EA02C9BB02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1175" y="2924176"/>
            <a:ext cx="1009650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F0C7ADF7-00C2-083E-63BA-C10DFD9BB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26" y="3592513"/>
            <a:ext cx="45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id</a:t>
            </a:r>
          </a:p>
        </p:txBody>
      </p:sp>
      <p:sp>
        <p:nvSpPr>
          <p:cNvPr id="58381" name="Line 13">
            <a:extLst>
              <a:ext uri="{FF2B5EF4-FFF2-40B4-BE49-F238E27FC236}">
                <a16:creationId xmlns:a16="http://schemas.microsoft.com/office/drawing/2014/main" id="{6CADC144-3DCD-7BEC-BBCF-EC88CCCDA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3700" y="2924176"/>
            <a:ext cx="0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82" name="Text Box 14">
            <a:extLst>
              <a:ext uri="{FF2B5EF4-FFF2-40B4-BE49-F238E27FC236}">
                <a16:creationId xmlns:a16="http://schemas.microsoft.com/office/drawing/2014/main" id="{9428AB09-9ED2-3F00-559B-F2E87D555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350043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,</a:t>
            </a: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EB36986B-6430-6753-972A-379375378C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1" y="2924176"/>
            <a:ext cx="1152525" cy="720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84" name="Text Box 16">
            <a:extLst>
              <a:ext uri="{FF2B5EF4-FFF2-40B4-BE49-F238E27FC236}">
                <a16:creationId xmlns:a16="http://schemas.microsoft.com/office/drawing/2014/main" id="{2CE98C31-3428-59A9-44CF-EF85F2721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689" y="3592513"/>
            <a:ext cx="118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var-list</a:t>
            </a:r>
          </a:p>
        </p:txBody>
      </p:sp>
      <p:sp>
        <p:nvSpPr>
          <p:cNvPr id="58385" name="Text Box 17">
            <a:extLst>
              <a:ext uri="{FF2B5EF4-FFF2-40B4-BE49-F238E27FC236}">
                <a16:creationId xmlns:a16="http://schemas.microsoft.com/office/drawing/2014/main" id="{C47AAEA2-3551-690C-7151-806964BDC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01" y="3951288"/>
            <a:ext cx="55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(x)</a:t>
            </a:r>
          </a:p>
        </p:txBody>
      </p:sp>
      <p:sp>
        <p:nvSpPr>
          <p:cNvPr id="58386" name="Text Box 18">
            <a:extLst>
              <a:ext uri="{FF2B5EF4-FFF2-40B4-BE49-F238E27FC236}">
                <a16:creationId xmlns:a16="http://schemas.microsoft.com/office/drawing/2014/main" id="{E3E08AAB-6671-B8E7-DE20-0746DA337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4292600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8387" name="Text Box 19">
            <a:extLst>
              <a:ext uri="{FF2B5EF4-FFF2-40B4-BE49-F238E27FC236}">
                <a16:creationId xmlns:a16="http://schemas.microsoft.com/office/drawing/2014/main" id="{FDB0B623-B464-1C10-167B-43AA4D1F3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6" y="3933826"/>
            <a:ext cx="2035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  <a:p>
            <a:pPr eaLnBrk="1" hangingPunct="1"/>
            <a:endParaRPr kumimoji="1" lang="en-US" altLang="zh-TW" sz="24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8388" name="Line 20">
            <a:extLst>
              <a:ext uri="{FF2B5EF4-FFF2-40B4-BE49-F238E27FC236}">
                <a16:creationId xmlns:a16="http://schemas.microsoft.com/office/drawing/2014/main" id="{A9842783-0327-FCDF-946B-D014D482E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56588" y="4437063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89" name="Text Box 21">
            <a:extLst>
              <a:ext uri="{FF2B5EF4-FFF2-40B4-BE49-F238E27FC236}">
                <a16:creationId xmlns:a16="http://schemas.microsoft.com/office/drawing/2014/main" id="{4375F478-9809-7792-0197-8BE45B31C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9" y="4868863"/>
            <a:ext cx="45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id</a:t>
            </a:r>
          </a:p>
        </p:txBody>
      </p:sp>
      <p:sp>
        <p:nvSpPr>
          <p:cNvPr id="58390" name="Text Box 22">
            <a:extLst>
              <a:ext uri="{FF2B5EF4-FFF2-40B4-BE49-F238E27FC236}">
                <a16:creationId xmlns:a16="http://schemas.microsoft.com/office/drawing/2014/main" id="{CCAE0FF7-2126-3C9D-6A62-E4FFECB5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5229225"/>
            <a:ext cx="55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(y)</a:t>
            </a:r>
          </a:p>
        </p:txBody>
      </p:sp>
      <p:sp>
        <p:nvSpPr>
          <p:cNvPr id="58391" name="Text Box 23">
            <a:extLst>
              <a:ext uri="{FF2B5EF4-FFF2-40B4-BE49-F238E27FC236}">
                <a16:creationId xmlns:a16="http://schemas.microsoft.com/office/drawing/2014/main" id="{9FAE8A3E-58A5-AE04-F721-E4B00D1FF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5661025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 b="1">
                <a:latin typeface="Arial" panose="020B0604020202020204" pitchFamily="34" charset="0"/>
                <a:ea typeface="新細明體" panose="02020500000000000000" pitchFamily="18" charset="-120"/>
              </a:rPr>
              <a:t>(dtype = real)</a:t>
            </a:r>
          </a:p>
        </p:txBody>
      </p:sp>
      <p:sp>
        <p:nvSpPr>
          <p:cNvPr id="58392" name="Text Box 24">
            <a:extLst>
              <a:ext uri="{FF2B5EF4-FFF2-40B4-BE49-F238E27FC236}">
                <a16:creationId xmlns:a16="http://schemas.microsoft.com/office/drawing/2014/main" id="{864184E7-D3EA-1F0F-E67D-B56DF411D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138" y="5392739"/>
            <a:ext cx="3400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Parse tree for the string</a:t>
            </a:r>
          </a:p>
          <a:p>
            <a:pPr eaLnBrk="1" hangingPunct="1"/>
            <a:r>
              <a:rPr kumimoji="1" lang="en-US" altLang="zh-TW" sz="2400" b="1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float   x , y</a:t>
            </a:r>
          </a:p>
        </p:txBody>
      </p:sp>
      <p:sp>
        <p:nvSpPr>
          <p:cNvPr id="58393" name="Line 25">
            <a:extLst>
              <a:ext uri="{FF2B5EF4-FFF2-40B4-BE49-F238E27FC236}">
                <a16:creationId xmlns:a16="http://schemas.microsoft.com/office/drawing/2014/main" id="{E4863C97-93C8-8894-6A64-D6D80553C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2400" y="2420938"/>
            <a:ext cx="7191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4" name="Line 26">
            <a:extLst>
              <a:ext uri="{FF2B5EF4-FFF2-40B4-BE49-F238E27FC236}">
                <a16:creationId xmlns:a16="http://schemas.microsoft.com/office/drawing/2014/main" id="{BE617890-3573-C777-082E-6685290129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3838" y="2924176"/>
            <a:ext cx="863600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5" name="Line 27">
            <a:extLst>
              <a:ext uri="{FF2B5EF4-FFF2-40B4-BE49-F238E27FC236}">
                <a16:creationId xmlns:a16="http://schemas.microsoft.com/office/drawing/2014/main" id="{B726A5F6-82B1-3F35-978E-38439BC30D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4426" y="2852739"/>
            <a:ext cx="1152525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6" name="Line 28">
            <a:extLst>
              <a:ext uri="{FF2B5EF4-FFF2-40B4-BE49-F238E27FC236}">
                <a16:creationId xmlns:a16="http://schemas.microsoft.com/office/drawing/2014/main" id="{C001E604-BF2B-915B-CA25-6A99DA275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2850" y="4437064"/>
            <a:ext cx="0" cy="936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7" name="Line 29">
            <a:extLst>
              <a:ext uri="{FF2B5EF4-FFF2-40B4-BE49-F238E27FC236}">
                <a16:creationId xmlns:a16="http://schemas.microsoft.com/office/drawing/2014/main" id="{A96A7185-20D4-4C51-A5E3-820831CB7D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8438" y="2852738"/>
            <a:ext cx="0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8" name="Line 30">
            <a:extLst>
              <a:ext uri="{FF2B5EF4-FFF2-40B4-BE49-F238E27FC236}">
                <a16:creationId xmlns:a16="http://schemas.microsoft.com/office/drawing/2014/main" id="{62C86E8D-06FD-E4F5-D60D-BB252394C5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27351" y="3284539"/>
            <a:ext cx="936625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8399" name="Text Box 31">
            <a:extLst>
              <a:ext uri="{FF2B5EF4-FFF2-40B4-BE49-F238E27FC236}">
                <a16:creationId xmlns:a16="http://schemas.microsoft.com/office/drawing/2014/main" id="{DB8B3AF5-875C-9EDE-9EEE-FB407681A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3357563"/>
            <a:ext cx="1517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b="1">
                <a:latin typeface="Arial" panose="020B0604020202020204" pitchFamily="34" charset="0"/>
                <a:ea typeface="新細明體" panose="02020500000000000000" pitchFamily="18" charset="-120"/>
              </a:rPr>
              <a:t>trivial</a:t>
            </a:r>
          </a:p>
          <a:p>
            <a:pPr eaLnBrk="1" hangingPunct="1"/>
            <a:r>
              <a:rPr kumimoji="1" lang="en-US" altLang="zh-TW" b="1">
                <a:latin typeface="Arial" panose="020B0604020202020204" pitchFamily="34" charset="0"/>
                <a:ea typeface="新細明體" panose="02020500000000000000" pitchFamily="18" charset="-120"/>
              </a:rPr>
              <a:t>dependency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1">
            <a:extLst>
              <a:ext uri="{FF2B5EF4-FFF2-40B4-BE49-F238E27FC236}">
                <a16:creationId xmlns:a16="http://schemas.microsoft.com/office/drawing/2014/main" id="{C18106A5-0F02-3FF8-02BB-EB0EA094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1"/>
            <a:ext cx="792162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0419" name="Object 6">
            <a:extLst>
              <a:ext uri="{FF2B5EF4-FFF2-40B4-BE49-F238E27FC236}">
                <a16:creationId xmlns:a16="http://schemas.microsoft.com/office/drawing/2014/main" id="{5129D481-4C19-4E68-44BD-4FAA57633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81761"/>
              </p:ext>
            </p:extLst>
          </p:nvPr>
        </p:nvGraphicFramePr>
        <p:xfrm>
          <a:off x="3057525" y="1125539"/>
          <a:ext cx="6999288" cy="518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4" imgW="6076190" imgH="3952381" progId="Paint.Picture">
                  <p:embed/>
                </p:oleObj>
              </mc:Choice>
              <mc:Fallback>
                <p:oleObj name="點陣圖影像" r:id="rId4" imgW="6076190" imgH="3952381" progId="Paint.Picture">
                  <p:embed/>
                  <p:pic>
                    <p:nvPicPr>
                      <p:cNvPr id="60419" name="Object 6">
                        <a:extLst>
                          <a:ext uri="{FF2B5EF4-FFF2-40B4-BE49-F238E27FC236}">
                            <a16:creationId xmlns:a16="http://schemas.microsoft.com/office/drawing/2014/main" id="{5129D481-4C19-4E68-44BD-4FAA576334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7525" y="1125539"/>
                        <a:ext cx="6999288" cy="518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75" name="Ink 14">
                <a:extLst>
                  <a:ext uri="{FF2B5EF4-FFF2-40B4-BE49-F238E27FC236}">
                    <a16:creationId xmlns:a16="http://schemas.microsoft.com/office/drawing/2014/main" id="{6C20C8AD-BCD4-43C5-AA63-18F0F54C4FF6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22925" y="3660775"/>
              <a:ext cx="1588" cy="1588"/>
            </p14:xfrm>
          </p:contentPart>
        </mc:Choice>
        <mc:Fallback xmlns="">
          <p:pic>
            <p:nvPicPr>
              <p:cNvPr id="3075" name="Ink 14">
                <a:extLst>
                  <a:ext uri="{FF2B5EF4-FFF2-40B4-BE49-F238E27FC236}">
                    <a16:creationId xmlns:a16="http://schemas.microsoft.com/office/drawing/2014/main" id="{6C20C8AD-BCD4-43C5-AA63-18F0F54C4FF6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637" y="3619487"/>
                <a:ext cx="84164" cy="841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4">
            <a:extLst>
              <a:ext uri="{FF2B5EF4-FFF2-40B4-BE49-F238E27FC236}">
                <a16:creationId xmlns:a16="http://schemas.microsoft.com/office/drawing/2014/main" id="{2BC42E90-FFE2-98E8-7A54-56B108BBA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1196976"/>
            <a:ext cx="7766870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3200" b="1" dirty="0">
                <a:latin typeface="Arial" panose="020B0604020202020204" pitchFamily="34" charset="0"/>
                <a:ea typeface="新細明體" panose="02020500000000000000" pitchFamily="18" charset="-120"/>
              </a:rPr>
              <a:t>Procedure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kumimoji="1" lang="en-US" altLang="zh-TW" sz="3200" dirty="0" err="1">
                <a:latin typeface="Arial" panose="020B0604020202020204" pitchFamily="34" charset="0"/>
                <a:ea typeface="新細明體" panose="02020500000000000000" pitchFamily="18" charset="-120"/>
              </a:rPr>
              <a:t>PreEval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(T: </a:t>
            </a:r>
            <a:r>
              <a:rPr kumimoji="1" lang="en-US" altLang="zh-TW" sz="3200" dirty="0" err="1">
                <a:latin typeface="Arial" panose="020B0604020202020204" pitchFamily="34" charset="0"/>
                <a:ea typeface="新細明體" panose="02020500000000000000" pitchFamily="18" charset="-120"/>
              </a:rPr>
              <a:t>treenode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);</a:t>
            </a:r>
          </a:p>
          <a:p>
            <a:pPr eaLnBrk="1" hangingPunct="1"/>
            <a:endParaRPr kumimoji="1" lang="en-US" altLang="zh-TW" sz="3200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/>
            <a:r>
              <a:rPr kumimoji="1" lang="en-US" altLang="zh-TW" sz="3200" b="1" dirty="0">
                <a:latin typeface="Arial" panose="020B0604020202020204" pitchFamily="34" charset="0"/>
                <a:ea typeface="新細明體" panose="02020500000000000000" pitchFamily="18" charset="-120"/>
              </a:rPr>
              <a:t>begin</a:t>
            </a:r>
          </a:p>
          <a:p>
            <a:pPr eaLnBrk="1" hangingPunct="1"/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     for each child C of T </a:t>
            </a:r>
            <a:r>
              <a:rPr kumimoji="1" lang="en-US" altLang="zh-TW" sz="3200" b="1" dirty="0">
                <a:latin typeface="Arial" panose="020B0604020202020204" pitchFamily="34" charset="0"/>
                <a:ea typeface="新細明體" panose="02020500000000000000" pitchFamily="18" charset="-120"/>
              </a:rPr>
              <a:t>do</a:t>
            </a:r>
          </a:p>
          <a:p>
            <a:pPr eaLnBrk="1" hangingPunct="1"/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        compute all inherited attributes of C;</a:t>
            </a:r>
          </a:p>
          <a:p>
            <a:pPr eaLnBrk="1" hangingPunct="1"/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        </a:t>
            </a:r>
            <a:r>
              <a:rPr kumimoji="1" lang="en-US" altLang="zh-TW" sz="3200" dirty="0" err="1">
                <a:latin typeface="Arial" panose="020B0604020202020204" pitchFamily="34" charset="0"/>
                <a:ea typeface="新細明體" panose="02020500000000000000" pitchFamily="18" charset="-120"/>
              </a:rPr>
              <a:t>PreEval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 (C); </a:t>
            </a:r>
          </a:p>
          <a:p>
            <a:pPr eaLnBrk="1" hangingPunct="1"/>
            <a:r>
              <a:rPr kumimoji="1" lang="en-US" altLang="zh-TW" sz="3200" b="1" dirty="0">
                <a:latin typeface="Arial" panose="020B0604020202020204" pitchFamily="34" charset="0"/>
                <a:ea typeface="新細明體" panose="02020500000000000000" pitchFamily="18" charset="-120"/>
              </a:rPr>
              <a:t>end</a:t>
            </a:r>
            <a:r>
              <a:rPr kumimoji="1" lang="en-US" altLang="zh-TW" sz="3200" dirty="0">
                <a:latin typeface="Arial" panose="020B0604020202020204" pitchFamily="34" charset="0"/>
                <a:ea typeface="新細明體" panose="02020500000000000000" pitchFamily="18" charset="-120"/>
              </a:rPr>
              <a:t>;</a:t>
            </a:r>
            <a:r>
              <a:rPr kumimoji="1" lang="en-US" altLang="zh-TW" dirty="0">
                <a:latin typeface="Arial" panose="020B0604020202020204" pitchFamily="34" charset="0"/>
                <a:ea typeface="新細明體" panose="02020500000000000000" pitchFamily="18" charset="-120"/>
              </a:rPr>
              <a:t>        </a:t>
            </a:r>
          </a:p>
          <a:p>
            <a:pPr eaLnBrk="1" hangingPunct="1"/>
            <a:endParaRPr kumimoji="1" lang="en-US" altLang="zh-TW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2467" name="Text Box 5">
            <a:extLst>
              <a:ext uri="{FF2B5EF4-FFF2-40B4-BE49-F238E27FC236}">
                <a16:creationId xmlns:a16="http://schemas.microsoft.com/office/drawing/2014/main" id="{019A1CE9-22AA-F6D2-6467-A92F07D3E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5445126"/>
            <a:ext cx="8066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000" b="1">
                <a:latin typeface="Arial" panose="020B0604020202020204" pitchFamily="34" charset="0"/>
                <a:ea typeface="新細明體" panose="02020500000000000000" pitchFamily="18" charset="-120"/>
              </a:rPr>
              <a:t>Algorithm for evaluating inherited attributes </a:t>
            </a:r>
            <a:r>
              <a:rPr kumimoji="1" lang="en-US" altLang="zh-TW" sz="2000" b="1">
                <a:latin typeface="Arial" panose="020B0604020202020204" pitchFamily="34" charset="0"/>
                <a:ea typeface="新細明體" panose="02020500000000000000" pitchFamily="18" charset="-120"/>
                <a:sym typeface="Wingdings" panose="05000000000000000000" pitchFamily="2" charset="2"/>
              </a:rPr>
              <a:t> preorder traversal</a:t>
            </a:r>
            <a:endParaRPr kumimoji="1" lang="en-US" altLang="zh-TW" sz="2000" b="1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投影片編號版面配置區 3">
            <a:extLst>
              <a:ext uri="{FF2B5EF4-FFF2-40B4-BE49-F238E27FC236}">
                <a16:creationId xmlns:a16="http://schemas.microsoft.com/office/drawing/2014/main" id="{35A66CCF-5188-E6FB-EE9F-B84001F6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95A13621-918A-4553-A053-1A729D1D4885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27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64515" name="Picture 5">
            <a:extLst>
              <a:ext uri="{FF2B5EF4-FFF2-40B4-BE49-F238E27FC236}">
                <a16:creationId xmlns:a16="http://schemas.microsoft.com/office/drawing/2014/main" id="{B77866B0-7FF9-6561-4E47-5F57978CC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"/>
            <a:ext cx="8802688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0C5C4961-E73A-97C9-926C-4AC540234C09}"/>
              </a:ext>
            </a:extLst>
          </p:cNvPr>
          <p:cNvCxnSpPr/>
          <p:nvPr/>
        </p:nvCxnSpPr>
        <p:spPr>
          <a:xfrm>
            <a:off x="6384022" y="5813571"/>
            <a:ext cx="22650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FD409B5-3EAB-9A4D-03F3-B5E822CCD24A}"/>
              </a:ext>
            </a:extLst>
          </p:cNvPr>
          <p:cNvCxnSpPr/>
          <p:nvPr/>
        </p:nvCxnSpPr>
        <p:spPr>
          <a:xfrm>
            <a:off x="6301530" y="6326698"/>
            <a:ext cx="22650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投影片編號版面配置區 3">
            <a:extLst>
              <a:ext uri="{FF2B5EF4-FFF2-40B4-BE49-F238E27FC236}">
                <a16:creationId xmlns:a16="http://schemas.microsoft.com/office/drawing/2014/main" id="{2986AAC0-4B21-FC24-00DB-87E7986A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2F7E25A1-7199-420C-80B8-BFA87116D70C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28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66563" name="Picture 2" descr="1">
            <a:extLst>
              <a:ext uri="{FF2B5EF4-FFF2-40B4-BE49-F238E27FC236}">
                <a16:creationId xmlns:a16="http://schemas.microsoft.com/office/drawing/2014/main" id="{016CE3CD-1D08-7867-864B-4EE6AC9F6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20713"/>
            <a:ext cx="8991600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22" name="Ink 9">
                <a:extLst>
                  <a:ext uri="{FF2B5EF4-FFF2-40B4-BE49-F238E27FC236}">
                    <a16:creationId xmlns:a16="http://schemas.microsoft.com/office/drawing/2014/main" id="{10885908-F172-0152-F34D-E45741D92445}"/>
                  </a:ext>
                </a:extLst>
              </p14:cNvPr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00226" y="1428750"/>
              <a:ext cx="688975" cy="1588"/>
            </p14:xfrm>
          </p:contentPart>
        </mc:Choice>
        <mc:Fallback xmlns="">
          <p:pic>
            <p:nvPicPr>
              <p:cNvPr id="5122" name="Ink 9">
                <a:extLst>
                  <a:ext uri="{FF2B5EF4-FFF2-40B4-BE49-F238E27FC236}">
                    <a16:creationId xmlns:a16="http://schemas.microsoft.com/office/drawing/2014/main" id="{10885908-F172-0152-F34D-E45741D92445}"/>
                  </a:ext>
                </a:extLst>
              </p:cNvPr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852" y="1387462"/>
                <a:ext cx="707723" cy="841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 descr="1">
            <a:extLst>
              <a:ext uri="{FF2B5EF4-FFF2-40B4-BE49-F238E27FC236}">
                <a16:creationId xmlns:a16="http://schemas.microsoft.com/office/drawing/2014/main" id="{E0E00261-2E1C-DF7C-8993-5FB6C7E9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0351"/>
            <a:ext cx="7391400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BD453-9EB3-FAE2-9B72-AB46C41E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 Categories of Semantic Analysis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7BF8BA-ABC8-ADEB-8D2B-C0A1C0722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Semantic analysis can be divided into two categories. </a:t>
            </a:r>
          </a:p>
          <a:p>
            <a:pPr lvl="1"/>
            <a:r>
              <a:rPr lang="en-US" altLang="zh-TW" dirty="0"/>
              <a:t>The first is the analysis of a program required by the rules of the programming language to establish its </a:t>
            </a:r>
            <a:r>
              <a:rPr lang="en-US" altLang="zh-TW" dirty="0">
                <a:solidFill>
                  <a:srgbClr val="FF0000"/>
                </a:solidFill>
              </a:rPr>
              <a:t>correctness</a:t>
            </a:r>
            <a:r>
              <a:rPr lang="en-US" altLang="zh-TW" dirty="0"/>
              <a:t> and to </a:t>
            </a:r>
            <a:r>
              <a:rPr lang="en-US" altLang="zh-TW" dirty="0">
                <a:solidFill>
                  <a:srgbClr val="FF0000"/>
                </a:solidFill>
              </a:rPr>
              <a:t>guarantee proper execution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second category of semantic analysis is the analysis performed by a compiler to enhance the efficiency of execution of the translated program. This kind of analysis is usually included in discussions of </a:t>
            </a:r>
            <a:r>
              <a:rPr lang="en-US" altLang="zh-TW" dirty="0">
                <a:solidFill>
                  <a:srgbClr val="FF0000"/>
                </a:solidFill>
              </a:rPr>
              <a:t>optimization</a:t>
            </a:r>
            <a:r>
              <a:rPr lang="en-US" altLang="zh-TW" dirty="0"/>
              <a:t>, or </a:t>
            </a:r>
            <a:r>
              <a:rPr lang="en-US" altLang="zh-TW" dirty="0">
                <a:solidFill>
                  <a:srgbClr val="FF0000"/>
                </a:solidFill>
              </a:rPr>
              <a:t>code improving techniques</a:t>
            </a:r>
            <a:r>
              <a:rPr lang="en-US" altLang="zh-TW" dirty="0"/>
              <a:t>.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4774EA-62CE-126F-8BCB-DC22B14E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01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投影片編號版面配置區 3">
            <a:extLst>
              <a:ext uri="{FF2B5EF4-FFF2-40B4-BE49-F238E27FC236}">
                <a16:creationId xmlns:a16="http://schemas.microsoft.com/office/drawing/2014/main" id="{D23A6D44-0AD7-DA79-26FF-427EA43A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1E196343-83E1-48C4-A463-690FECC8BC7E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30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70659" name="Picture 4" descr="1">
            <a:extLst>
              <a:ext uri="{FF2B5EF4-FFF2-40B4-BE49-F238E27FC236}">
                <a16:creationId xmlns:a16="http://schemas.microsoft.com/office/drawing/2014/main" id="{9F8C6776-7F8B-5131-7214-8409CDF44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0350"/>
            <a:ext cx="88392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456A519-CABA-4B7B-B533-1BBE3CFB72AD}"/>
              </a:ext>
            </a:extLst>
          </p:cNvPr>
          <p:cNvCxnSpPr/>
          <p:nvPr/>
        </p:nvCxnSpPr>
        <p:spPr>
          <a:xfrm>
            <a:off x="2139194" y="3749879"/>
            <a:ext cx="4362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投影片編號版面配置區 3">
            <a:extLst>
              <a:ext uri="{FF2B5EF4-FFF2-40B4-BE49-F238E27FC236}">
                <a16:creationId xmlns:a16="http://schemas.microsoft.com/office/drawing/2014/main" id="{B0A6B82D-8C91-8091-8DDF-E0F39429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391666FD-8FB8-4E76-8272-EEB153B73EDF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31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graphicFrame>
        <p:nvGraphicFramePr>
          <p:cNvPr id="72707" name="Object 5">
            <a:extLst>
              <a:ext uri="{FF2B5EF4-FFF2-40B4-BE49-F238E27FC236}">
                <a16:creationId xmlns:a16="http://schemas.microsoft.com/office/drawing/2014/main" id="{A01AC638-2F03-5BAA-19B6-89A4EBEE8E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1325" y="471488"/>
          <a:ext cx="8770938" cy="591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3" imgW="8771429" imgH="5915851" progId="Paint.Picture">
                  <p:embed/>
                </p:oleObj>
              </mc:Choice>
              <mc:Fallback>
                <p:oleObj name="點陣圖影像" r:id="rId3" imgW="8771429" imgH="5915851" progId="Paint.Picture">
                  <p:embed/>
                  <p:pic>
                    <p:nvPicPr>
                      <p:cNvPr id="72707" name="Object 5">
                        <a:extLst>
                          <a:ext uri="{FF2B5EF4-FFF2-40B4-BE49-F238E27FC236}">
                            <a16:creationId xmlns:a16="http://schemas.microsoft.com/office/drawing/2014/main" id="{A01AC638-2F03-5BAA-19B6-89A4EBEE8E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471488"/>
                        <a:ext cx="8770938" cy="591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4">
            <a:extLst>
              <a:ext uri="{FF2B5EF4-FFF2-40B4-BE49-F238E27FC236}">
                <a16:creationId xmlns:a16="http://schemas.microsoft.com/office/drawing/2014/main" id="{AAF077EF-87ED-9936-44B8-28354B57CC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250" y="333375"/>
          <a:ext cx="5976938" cy="431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3" imgW="4447619" imgH="3038095" progId="Paint.Picture">
                  <p:embed/>
                </p:oleObj>
              </mc:Choice>
              <mc:Fallback>
                <p:oleObj name="點陣圖影像" r:id="rId3" imgW="4447619" imgH="3038095" progId="Paint.Picture">
                  <p:embed/>
                  <p:pic>
                    <p:nvPicPr>
                      <p:cNvPr id="74754" name="Object 4">
                        <a:extLst>
                          <a:ext uri="{FF2B5EF4-FFF2-40B4-BE49-F238E27FC236}">
                            <a16:creationId xmlns:a16="http://schemas.microsoft.com/office/drawing/2014/main" id="{AAF077EF-87ED-9936-44B8-28354B57CC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333375"/>
                        <a:ext cx="5976938" cy="431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Object 5">
            <a:extLst>
              <a:ext uri="{FF2B5EF4-FFF2-40B4-BE49-F238E27FC236}">
                <a16:creationId xmlns:a16="http://schemas.microsoft.com/office/drawing/2014/main" id="{767A33EC-4BD0-D5F2-4E90-4B13B7E944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150" y="4508500"/>
          <a:ext cx="511175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點陣圖影像" r:id="rId5" imgW="7114286" imgH="2495238" progId="Paint.Picture">
                  <p:embed/>
                </p:oleObj>
              </mc:Choice>
              <mc:Fallback>
                <p:oleObj name="點陣圖影像" r:id="rId5" imgW="7114286" imgH="2495238" progId="Paint.Picture">
                  <p:embed/>
                  <p:pic>
                    <p:nvPicPr>
                      <p:cNvPr id="74755" name="Object 5">
                        <a:extLst>
                          <a:ext uri="{FF2B5EF4-FFF2-40B4-BE49-F238E27FC236}">
                            <a16:creationId xmlns:a16="http://schemas.microsoft.com/office/drawing/2014/main" id="{767A33EC-4BD0-D5F2-4E90-4B13B7E944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4508500"/>
                        <a:ext cx="511175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Text Box 6">
            <a:extLst>
              <a:ext uri="{FF2B5EF4-FFF2-40B4-BE49-F238E27FC236}">
                <a16:creationId xmlns:a16="http://schemas.microsoft.com/office/drawing/2014/main" id="{1D84879D-559C-87F6-90C4-BCFAE0FA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3475039"/>
            <a:ext cx="2441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000" u="sng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base</a:t>
            </a:r>
            <a:r>
              <a:rPr kumimoji="1" lang="en-US" altLang="zh-TW" sz="20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is computed in</a:t>
            </a:r>
          </a:p>
          <a:p>
            <a:pPr eaLnBrk="1" hangingPunct="1"/>
            <a:r>
              <a:rPr kumimoji="1" lang="en-US" altLang="zh-TW" sz="20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preorder and </a:t>
            </a:r>
            <a:r>
              <a:rPr kumimoji="1" lang="en-US" altLang="zh-TW" sz="2000" u="sng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val</a:t>
            </a:r>
            <a:r>
              <a:rPr kumimoji="1" lang="en-US" altLang="zh-TW" sz="20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in</a:t>
            </a:r>
          </a:p>
          <a:p>
            <a:pPr eaLnBrk="1" hangingPunct="1"/>
            <a:r>
              <a:rPr kumimoji="1" lang="en-US" altLang="zh-TW" sz="200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postorder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DAF912A-F99C-9209-7AE8-75769DDE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Synthesized Attributes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14BD9BF7-D38D-70DC-6B52-0EA884A8D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An attribute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is synthesized if, given a grammar rule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, the only associated attribute equation with 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on the left-hand side is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e.g.,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𝑣𝑎𝑙</m:t>
                    </m:r>
                  </m:oMath>
                </a14:m>
                <a:r>
                  <a:rPr lang="en-US" altLang="zh-TW" dirty="0"/>
                  <a:t>; }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represents the attribute (numerical value obtained) for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An attribute grammar in which all the attributes are synthesized is called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S-attributed grammar</a:t>
                </a:r>
                <a:r>
                  <a:rPr lang="en-US" altLang="zh-TW" dirty="0"/>
                  <a:t>.</a:t>
                </a: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14BD9BF7-D38D-70DC-6B52-0EA884A8D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 t="-1026" r="-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B49F09-D9A1-8579-2AFA-365AB40D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3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3">
            <a:extLst>
              <a:ext uri="{FF2B5EF4-FFF2-40B4-BE49-F238E27FC236}">
                <a16:creationId xmlns:a16="http://schemas.microsoft.com/office/drawing/2014/main" id="{7BA5773D-2963-1FF3-9981-BF9917BA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BF1C4937-A048-4D05-AE81-27C145985525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34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78851" name="Picture 4" descr="1">
            <a:extLst>
              <a:ext uri="{FF2B5EF4-FFF2-40B4-BE49-F238E27FC236}">
                <a16:creationId xmlns:a16="http://schemas.microsoft.com/office/drawing/2014/main" id="{9749CCA4-8981-F688-904E-2147405C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"/>
            <a:ext cx="8713787" cy="668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4" descr="1">
            <a:extLst>
              <a:ext uri="{FF2B5EF4-FFF2-40B4-BE49-F238E27FC236}">
                <a16:creationId xmlns:a16="http://schemas.microsoft.com/office/drawing/2014/main" id="{F17DE8D4-15EE-61FC-7812-D731A1856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20714"/>
            <a:ext cx="8991600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ext Box 5">
            <a:extLst>
              <a:ext uri="{FF2B5EF4-FFF2-40B4-BE49-F238E27FC236}">
                <a16:creationId xmlns:a16="http://schemas.microsoft.com/office/drawing/2014/main" id="{1C9A2DA0-B631-CD31-F25B-F87454982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951" y="660401"/>
            <a:ext cx="392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800" b="1">
                <a:latin typeface="Arial" panose="020B0604020202020204" pitchFamily="34" charset="0"/>
                <a:ea typeface="新細明體" panose="02020500000000000000" pitchFamily="18" charset="-120"/>
              </a:rPr>
              <a:t>+</a:t>
            </a:r>
          </a:p>
        </p:txBody>
      </p:sp>
      <p:sp>
        <p:nvSpPr>
          <p:cNvPr id="80900" name="Line 6">
            <a:extLst>
              <a:ext uri="{FF2B5EF4-FFF2-40B4-BE49-F238E27FC236}">
                <a16:creationId xmlns:a16="http://schemas.microsoft.com/office/drawing/2014/main" id="{D6373E29-ED09-E0B8-9000-7E6790F7AF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2125" y="1125538"/>
            <a:ext cx="2159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1" name="Line 7">
            <a:extLst>
              <a:ext uri="{FF2B5EF4-FFF2-40B4-BE49-F238E27FC236}">
                <a16:creationId xmlns:a16="http://schemas.microsoft.com/office/drawing/2014/main" id="{8606E4ED-AE50-5BF0-456A-661D05DAB3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3925" y="1125538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2" name="Text Box 8">
            <a:extLst>
              <a:ext uri="{FF2B5EF4-FFF2-40B4-BE49-F238E27FC236}">
                <a16:creationId xmlns:a16="http://schemas.microsoft.com/office/drawing/2014/main" id="{B125BA12-BC74-A1BA-33B5-271B7A26C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1435100"/>
            <a:ext cx="319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3200" b="1">
                <a:latin typeface="Arial" panose="020B0604020202020204" pitchFamily="34" charset="0"/>
                <a:ea typeface="新細明體" panose="02020500000000000000" pitchFamily="18" charset="-120"/>
              </a:rPr>
              <a:t>-</a:t>
            </a:r>
          </a:p>
        </p:txBody>
      </p:sp>
      <p:sp>
        <p:nvSpPr>
          <p:cNvPr id="80903" name="Text Box 9">
            <a:extLst>
              <a:ext uri="{FF2B5EF4-FFF2-40B4-BE49-F238E27FC236}">
                <a16:creationId xmlns:a16="http://schemas.microsoft.com/office/drawing/2014/main" id="{9F92EEB7-6500-E7F3-463D-55EA01A6E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2214" y="1524001"/>
            <a:ext cx="382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800" b="1">
                <a:latin typeface="Arial" panose="020B0604020202020204" pitchFamily="34" charset="0"/>
                <a:ea typeface="新細明體" panose="02020500000000000000" pitchFamily="18" charset="-120"/>
              </a:rPr>
              <a:t>8</a:t>
            </a:r>
          </a:p>
        </p:txBody>
      </p:sp>
      <p:sp>
        <p:nvSpPr>
          <p:cNvPr id="80904" name="Line 10">
            <a:extLst>
              <a:ext uri="{FF2B5EF4-FFF2-40B4-BE49-F238E27FC236}">
                <a16:creationId xmlns:a16="http://schemas.microsoft.com/office/drawing/2014/main" id="{BAEC14F3-CEFA-042B-11E5-20EC4FA2C3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763" y="1916114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5" name="Line 11">
            <a:extLst>
              <a:ext uri="{FF2B5EF4-FFF2-40B4-BE49-F238E27FC236}">
                <a16:creationId xmlns:a16="http://schemas.microsoft.com/office/drawing/2014/main" id="{6BF705E2-2655-2FDC-DE3B-F1FE00F64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2126" y="1916114"/>
            <a:ext cx="288925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6" name="Text Box 12">
            <a:extLst>
              <a:ext uri="{FF2B5EF4-FFF2-40B4-BE49-F238E27FC236}">
                <a16:creationId xmlns:a16="http://schemas.microsoft.com/office/drawing/2014/main" id="{03BFFDAE-C22C-11E7-8306-6683ACB59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814" y="2100263"/>
            <a:ext cx="382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800" b="1">
                <a:latin typeface="Arial" panose="020B0604020202020204" pitchFamily="34" charset="0"/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80907" name="Text Box 13">
            <a:extLst>
              <a:ext uri="{FF2B5EF4-FFF2-40B4-BE49-F238E27FC236}">
                <a16:creationId xmlns:a16="http://schemas.microsoft.com/office/drawing/2014/main" id="{4978F321-A28B-BA98-051F-DC181038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5950" y="2100263"/>
            <a:ext cx="382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/>
            <a:r>
              <a:rPr kumimoji="1" lang="en-US" altLang="zh-TW" sz="2800" b="1">
                <a:latin typeface="Arial" panose="020B0604020202020204" pitchFamily="34" charset="0"/>
                <a:ea typeface="新細明體" panose="02020500000000000000" pitchFamily="18" charset="-120"/>
              </a:rPr>
              <a:t>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AutoShape 2050">
            <a:extLst>
              <a:ext uri="{FF2B5EF4-FFF2-40B4-BE49-F238E27FC236}">
                <a16:creationId xmlns:a16="http://schemas.microsoft.com/office/drawing/2014/main" id="{3F7A278C-7858-340D-AA62-AAF5062D51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Inherited Attributes</a:t>
            </a:r>
          </a:p>
        </p:txBody>
      </p:sp>
      <p:sp>
        <p:nvSpPr>
          <p:cNvPr id="82947" name="Rectangle 2051">
            <a:extLst>
              <a:ext uri="{FF2B5EF4-FFF2-40B4-BE49-F238E27FC236}">
                <a16:creationId xmlns:a16="http://schemas.microsoft.com/office/drawing/2014/main" id="{733C8862-40D5-8C40-735C-F658991AB8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An attribute that is not synthesized is called an inherited attribute.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38914" name="投影片編號版面配置區 5">
            <a:extLst>
              <a:ext uri="{FF2B5EF4-FFF2-40B4-BE49-F238E27FC236}">
                <a16:creationId xmlns:a16="http://schemas.microsoft.com/office/drawing/2014/main" id="{5BC3710F-2F5E-CA47-9EDC-2E025915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91687145-00EE-41F3-BC52-CF9159DD282A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36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4" descr="1">
            <a:extLst>
              <a:ext uri="{FF2B5EF4-FFF2-40B4-BE49-F238E27FC236}">
                <a16:creationId xmlns:a16="http://schemas.microsoft.com/office/drawing/2014/main" id="{523B3DDC-455C-24E7-EBFA-83D07F0E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92151"/>
            <a:ext cx="91440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5117DF-3323-9B71-AB4D-BF83CD0B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38</a:t>
            </a:fld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6A51DD-532C-6F65-A382-D903986D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874"/>
            <a:ext cx="12192000" cy="62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31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AutoShape 2">
            <a:extLst>
              <a:ext uri="{FF2B5EF4-FFF2-40B4-BE49-F238E27FC236}">
                <a16:creationId xmlns:a16="http://schemas.microsoft.com/office/drawing/2014/main" id="{59490C00-4149-831E-A747-A7BBEAED6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>
                <a:ea typeface="新細明體" panose="02020500000000000000" pitchFamily="18" charset="-120"/>
              </a:rPr>
              <a:t>Computation of Attributes During Parsing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B9CD3B2-349B-827C-BEE1-78FFBB7A559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>
                <a:ea typeface="新細明體" panose="02020500000000000000" pitchFamily="18" charset="-120"/>
              </a:rPr>
              <a:t>L-attributed grammars </a:t>
            </a:r>
          </a:p>
        </p:txBody>
      </p:sp>
      <p:pic>
        <p:nvPicPr>
          <p:cNvPr id="87044" name="Picture 4" descr="1">
            <a:extLst>
              <a:ext uri="{FF2B5EF4-FFF2-40B4-BE49-F238E27FC236}">
                <a16:creationId xmlns:a16="http://schemas.microsoft.com/office/drawing/2014/main" id="{C7A6D3D2-1529-9EF7-A984-F112A655C4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2852738"/>
            <a:ext cx="7127875" cy="3816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2" name="投影片編號版面配置區 6">
            <a:extLst>
              <a:ext uri="{FF2B5EF4-FFF2-40B4-BE49-F238E27FC236}">
                <a16:creationId xmlns:a16="http://schemas.microsoft.com/office/drawing/2014/main" id="{5ACACF75-F515-4860-20C4-22896E22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CE9E401F-3EE3-4E6D-8FE1-C59F15F4F963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39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39709D-DAC0-C917-AA26-838A55FE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Compiling Process &amp; Compiler Structure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9EC769-3647-7D23-9935-96671FC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4D7786-21F6-4309-4B17-D8C570192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1916113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400" dirty="0">
                <a:latin typeface="Arial" panose="020B0604020202020204" pitchFamily="34" charset="0"/>
                <a:ea typeface="新細明體" panose="02020500000000000000" pitchFamily="18" charset="-120"/>
              </a:rPr>
              <a:t>   </a:t>
            </a:r>
            <a:endParaRPr kumimoji="1" lang="en-US" altLang="zh-TW" sz="2800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 </a:t>
            </a:r>
            <a:r>
              <a:rPr kumimoji="1" lang="en-US" altLang="zh-TW" sz="2400" dirty="0">
                <a:latin typeface="Arial" panose="020B0604020202020204" pitchFamily="34" charset="0"/>
                <a:ea typeface="新細明體" panose="02020500000000000000" pitchFamily="18" charset="-120"/>
              </a:rPr>
              <a:t>Input (Stream of chars)</a:t>
            </a: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endParaRPr kumimoji="1" lang="en-US" altLang="zh-TW" sz="2800" dirty="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  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                                               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 "/>
            </a:pPr>
            <a:r>
              <a:rPr kumimoji="1" lang="en-US" altLang="zh-TW" sz="2800" dirty="0">
                <a:latin typeface="Arial" panose="020B0604020202020204" pitchFamily="34" charset="0"/>
                <a:ea typeface="新細明體" panose="02020500000000000000" pitchFamily="18" charset="-120"/>
              </a:rPr>
              <a:t>                                                   </a:t>
            </a:r>
            <a:endParaRPr kumimoji="1" lang="en-US" altLang="zh-TW" sz="2400" dirty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C5FAA1-4585-1750-6685-938E53C1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2492375"/>
            <a:ext cx="1828800" cy="457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char handler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2B4D0A5-34F0-9E4F-F933-361769BA7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3211513"/>
            <a:ext cx="10668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scanner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4E6445-0091-5AB4-1612-AECD4B83B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3211513"/>
            <a:ext cx="10668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parser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8926DD25-6732-6913-2C92-D4423C69B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3973513"/>
            <a:ext cx="4648200" cy="457200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intermediate code generator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9034728D-8665-749B-2981-6DC84733D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4659313"/>
            <a:ext cx="22098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code optimizer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36440C18-1D14-37B5-924F-03FAF9081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550" y="4659313"/>
            <a:ext cx="21336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code generator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1A9CBB54-B0F1-7A18-7555-38C4C9580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5497513"/>
            <a:ext cx="2743200" cy="609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peephole optimizer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93C97B53-EB94-E8AA-7CD5-60AA01D57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800" y="2708275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BF725067-40B5-33DE-20DF-36DF871FD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1626" y="2708275"/>
            <a:ext cx="720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06AEA47F-888F-B73B-7BCD-E074CCEC4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3211513"/>
            <a:ext cx="2286000" cy="533400"/>
          </a:xfrm>
          <a:prstGeom prst="rect">
            <a:avLst/>
          </a:prstGeom>
          <a:solidFill>
            <a:srgbClr val="FF7C80"/>
          </a:solidFill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 algn="ctr"/>
            <a:r>
              <a:rPr kumimoji="1"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semantic analyzer</a:t>
            </a: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0D9BD628-0DD3-2D0E-EE2A-B07AA8932E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516313"/>
            <a:ext cx="38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0721B974-C615-ECAD-2300-7013F5C27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3516313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B2DFB5AD-9563-9871-5ACD-8F37B8405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6550" y="3516313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244DEA95-57FA-577D-71FB-185E45F5F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8350" y="3516313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09DAE8C0-3A71-1CC3-A380-C4FC7C768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20211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D3D65E94-82A2-3288-3BF1-B1AE43740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8972550" y="4202113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BD7F6044-B837-9E4F-EB73-7BD9130CC9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964113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AB48F4F5-9EA6-01D9-A94D-C517056576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950" y="496411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D670C1FA-39B9-5232-EA22-66CB7AB9E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7350" y="4964113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F3E4359E-46C2-FB31-B0D0-FC2DD92A86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5878513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5FEE5E6D-6F38-1E9E-D21E-9BC373AE0E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6150" y="5802313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CDAD184C-EBC4-FFD8-7D81-E424409781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135313"/>
            <a:ext cx="66548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2D1E590A-F5E2-CC15-87E2-81221BBC5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1353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9" name="Line 29">
            <a:extLst>
              <a:ext uri="{FF2B5EF4-FFF2-40B4-BE49-F238E27FC236}">
                <a16:creationId xmlns:a16="http://schemas.microsoft.com/office/drawing/2014/main" id="{186AB56F-B1D8-4828-3F20-7154F42020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12350" y="2708276"/>
            <a:ext cx="0" cy="449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32370108-596B-7937-1AB9-2E73374D4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821113"/>
            <a:ext cx="655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818C8178-12D6-6994-116E-E93AD668B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38211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939B1571-FBB3-0453-B778-1C33AAB3CA2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0750" y="3516313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3B07251F-4B43-002C-2092-7347111D0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83113"/>
            <a:ext cx="655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724D5F1D-B1E5-732F-C152-1315A47E0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5831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7D1CA1B3-768D-5521-C233-C6B78519D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0750" y="42021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BEB98C4B-7770-556F-6C4B-D44B3A522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5345113"/>
            <a:ext cx="655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62EDAF33-BEDB-C3B7-1B67-89D44A8679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5345113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D57FC9AE-33D8-377C-D0B6-2273702B5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0750" y="4964113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9" name="Text Box 39">
            <a:extLst>
              <a:ext uri="{FF2B5EF4-FFF2-40B4-BE49-F238E27FC236}">
                <a16:creationId xmlns:a16="http://schemas.microsoft.com/office/drawing/2014/main" id="{1601A98A-7266-9313-9824-0A2A8B4D6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663" y="5516563"/>
            <a:ext cx="213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randview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randview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randview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randview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randview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randview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TW" sz="2800">
                <a:latin typeface="Times New Roman" panose="02020603050405020304" pitchFamily="18" charset="0"/>
                <a:ea typeface="新細明體" panose="02020500000000000000" pitchFamily="18" charset="-120"/>
              </a:rPr>
              <a:t> Target Code</a:t>
            </a:r>
          </a:p>
        </p:txBody>
      </p:sp>
    </p:spTree>
    <p:extLst>
      <p:ext uri="{BB962C8B-B14F-4D97-AF65-F5344CB8AC3E}">
        <p14:creationId xmlns:p14="http://schemas.microsoft.com/office/powerpoint/2010/main" val="145370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38FF7F3-535E-0037-FC38-2ECCA783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Computing Synthesized Attributes During</a:t>
            </a:r>
            <a:br>
              <a:rPr lang="en-US" altLang="zh-TW" dirty="0"/>
            </a:br>
            <a:r>
              <a:rPr lang="en-US" altLang="zh-TW" dirty="0"/>
              <a:t> LR Parsing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597906D-E37F-6004-736E-5758E89D7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LALR(1) parser are primarily suited to handling synthesized attributes.</a:t>
            </a:r>
          </a:p>
          <a:p>
            <a:endParaRPr lang="en-US" altLang="zh-TW" dirty="0"/>
          </a:p>
          <a:p>
            <a:r>
              <a:rPr lang="en-US" altLang="zh-TW" dirty="0"/>
              <a:t>Two stacks are required. 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value stack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parsing stack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6AB53E-6970-FC50-CDE7-E2E69627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DB30A-209A-402E-B0F2-23649729BAAF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492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C:\Documents and Settings\魏石勇\My Documents\1.jpg">
            <a:extLst>
              <a:ext uri="{FF2B5EF4-FFF2-40B4-BE49-F238E27FC236}">
                <a16:creationId xmlns:a16="http://schemas.microsoft.com/office/drawing/2014/main" id="{F6DA6C9F-A001-AA6B-0C40-F692D6CA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8626"/>
            <a:ext cx="914400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編號版面配置區 3">
            <a:extLst>
              <a:ext uri="{FF2B5EF4-FFF2-40B4-BE49-F238E27FC236}">
                <a16:creationId xmlns:a16="http://schemas.microsoft.com/office/drawing/2014/main" id="{8CE1C6D3-9A31-E2CF-A6D2-7DDC31D4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AE5937EF-11E7-4482-A414-DDE0F1F0E386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42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  <p:pic>
        <p:nvPicPr>
          <p:cNvPr id="97283" name="Picture 4" descr="1">
            <a:extLst>
              <a:ext uri="{FF2B5EF4-FFF2-40B4-BE49-F238E27FC236}">
                <a16:creationId xmlns:a16="http://schemas.microsoft.com/office/drawing/2014/main" id="{83449E20-693F-8B0C-25D9-B137B755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5176"/>
            <a:ext cx="86756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B3B2718-3541-8FD9-3F99-4A238EFC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Translation (Attribute Computation)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E2F24E42-EFB9-A0A8-6354-2E1F0595C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 translation scheme is merely a context-free grammar in which a </a:t>
                </a:r>
                <a:r>
                  <a:rPr lang="en-US" altLang="zh-TW" u="sng" dirty="0"/>
                  <a:t>program fragment </a:t>
                </a:r>
                <a:r>
                  <a:rPr lang="en-US" altLang="zh-TW" dirty="0"/>
                  <a:t>called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semantic action </a:t>
                </a:r>
                <a:r>
                  <a:rPr lang="en-US" altLang="zh-TW" dirty="0"/>
                  <a:t>is associated with each production.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𝑋𝑌𝑍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{ 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In a bottom-up parser, the semantic actions </a:t>
                </a:r>
                <a14:m>
                  <m:oMath xmlns:m="http://schemas.openxmlformats.org/officeDocument/2006/math"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is taken when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𝑋𝑌𝑍</m:t>
                    </m:r>
                  </m:oMath>
                </a14:m>
                <a:r>
                  <a:rPr lang="en-US" altLang="zh-TW" dirty="0"/>
                  <a:t> is reduced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dirty="0"/>
                  <a:t>. In a top-down parser the action 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is taken when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TW" dirty="0"/>
                  <a:t> is expanded, whichever is appropriate.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E2F24E42-EFB9-A0A8-6354-2E1F0595C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 t="-1026" r="-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126B43-A916-CCC2-33C4-377D5351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06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E8652-DF05-333C-51D0-67AD2024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Action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37DA5-B697-ED8A-0459-FD654196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addition to those stated before, the semantic action may also involve:</a:t>
            </a:r>
          </a:p>
          <a:p>
            <a:pPr marL="0" indent="0">
              <a:buNone/>
            </a:pPr>
            <a:r>
              <a:rPr lang="en-US" altLang="zh-TW" dirty="0"/>
              <a:t>1. the computation of values for variables belonging to the compiler.</a:t>
            </a:r>
          </a:p>
          <a:p>
            <a:pPr marL="0" indent="0">
              <a:buNone/>
            </a:pPr>
            <a:r>
              <a:rPr lang="en-US" altLang="zh-TW" dirty="0"/>
              <a:t>2. the generation of intermediate code.</a:t>
            </a:r>
          </a:p>
          <a:p>
            <a:pPr marL="0" indent="0">
              <a:buNone/>
            </a:pPr>
            <a:r>
              <a:rPr lang="en-US" altLang="zh-TW" dirty="0"/>
              <a:t>3. the printing of an error diagnostic.</a:t>
            </a:r>
          </a:p>
          <a:p>
            <a:pPr marL="0" indent="0">
              <a:buNone/>
            </a:pPr>
            <a:r>
              <a:rPr lang="en-US" altLang="zh-TW" dirty="0"/>
              <a:t>4. the placement of some values in the symbol table.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CFB477-4E2E-9EB2-6AEB-F68951B0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95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6BFCB-8A57-DBB1-E88A-A589737B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Consider the following basic programming-language constructs for generating intermediate codes: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042F1E-FC97-AB0C-987B-379577748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Declarations 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arithmetic assignment operations 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Boolean expressions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flow-of-control statements` if-statement(V)  while 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array references (</a:t>
            </a:r>
            <a:r>
              <a:rPr lang="el-GR" altLang="zh-TW" dirty="0"/>
              <a:t>Δ)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procedure calls (V)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switch statements (</a:t>
            </a:r>
            <a:r>
              <a:rPr lang="el-GR" altLang="zh-TW" dirty="0"/>
              <a:t>Δ)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structure-type references (</a:t>
            </a:r>
            <a:r>
              <a:rPr lang="el-GR" altLang="zh-TW" dirty="0"/>
              <a:t>Δ)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082D9-794C-C932-F7ED-32FDFD08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4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4AD51E-29A7-A6ED-454E-318FD1E3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Bottom-up Translation of S-attributed Grammars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258678-6055-3575-9C89-0E6FC0B24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A bottom-up parser uses a stack to hold information about subtrees that have been parsed. We can use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extra</a:t>
                </a:r>
                <a:r>
                  <a:rPr lang="en-US" altLang="zh-TW" dirty="0"/>
                  <a:t> fields in the parser stack to hold the values of synthesized attributes.</a:t>
                </a:r>
              </a:p>
              <a:p>
                <a:r>
                  <a:rPr lang="en-US" altLang="zh-TW" dirty="0"/>
                  <a:t>    e.g.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𝑋𝑌𝑍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{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)} 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Before reduction: the value of the attribute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TW" dirty="0"/>
                  <a:t> is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/>
                  <a:t> is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altLang="zh-TW" dirty="0"/>
                  <a:t>, and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 is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−2]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 </a:t>
                </a:r>
              </a:p>
              <a:p>
                <a:r>
                  <a:rPr lang="en-US" altLang="zh-TW" dirty="0"/>
                  <a:t>After reduction: top is decremented by 2,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/>
                  <a:t> is put 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258678-6055-3575-9C89-0E6FC0B24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 t="-1026" b="-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D53D08-E33A-FCA6-8B07-49B77819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8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92863-C932-5B4D-CF70-5C460A88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Special Conditions : Hook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35B0FB7-57A2-5CD6-1321-AFB225575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𝐼𝐹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𝑐𝑜𝑛𝑑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𝑇𝐻𝐸𝑁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𝐸𝐿𝑆𝐸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𝑠𝑡𝑚𝑡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==&gt;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𝐼𝐹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𝑐𝑜𝑛𝑑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𝑇𝐻𝐸𝑁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{ action to emit appropriate conditional jump }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𝐸𝐿𝑆𝐸</m:t>
                    </m:r>
                  </m:oMath>
                </a14:m>
                <a:r>
                  <a:rPr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dirty="0"/>
                  <a:t>{ action to emit appropriate unconditional jump } </a:t>
                </a:r>
                <a14:m>
                  <m:oMath xmlns:m="http://schemas.openxmlformats.org/officeDocument/2006/math"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𝑠𝑡𝑚𝑡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h𝑜𝑜𝑘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1→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{ action to emit appropriate conditional jump 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h𝑜𝑜𝑘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dirty="0"/>
                  <a:t> { action to emit appropriate unconditional jump 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𝑠𝑡𝑚𝑡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𝐼𝐹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err="1">
                          <a:latin typeface="Cambria Math" panose="02040503050406030204" pitchFamily="18" charset="0"/>
                        </a:rPr>
                        <m:t>𝑐𝑜𝑛𝑑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𝑇𝐻𝐸𝑁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h𝑜𝑜𝑘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altLang="zh-TW" i="1" dirty="0" err="1">
                          <a:latin typeface="Cambria Math" panose="02040503050406030204" pitchFamily="18" charset="0"/>
                        </a:rPr>
                        <m:t>𝑠𝑡𝑚𝑡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𝐸𝐿𝑆𝐸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h𝑜𝑜𝑘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altLang="zh-TW" i="1" dirty="0" err="1">
                          <a:latin typeface="Cambria Math" panose="02040503050406030204" pitchFamily="18" charset="0"/>
                        </a:rPr>
                        <m:t>𝑠𝑡𝑚𝑡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35B0FB7-57A2-5CD6-1321-AFB225575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D24F0C-0E68-EDB3-4101-C2B34CB2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25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27595-D631-C2C0-3CBA-5CDB39B9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Actions for different language constructs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95D57-A931-14E4-DB8F-C8C223A0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altLang="zh-TW" dirty="0"/>
              <a:t>Declarations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pl-PL" altLang="zh-TW" dirty="0"/>
              <a:t>e.g.  int x,</a:t>
            </a:r>
            <a:r>
              <a:rPr lang="en-US" altLang="zh-TW" dirty="0"/>
              <a:t> </a:t>
            </a:r>
            <a:r>
              <a:rPr lang="pl-PL" altLang="zh-TW" dirty="0"/>
              <a:t>y,</a:t>
            </a:r>
            <a:r>
              <a:rPr lang="en-US" altLang="zh-TW" dirty="0"/>
              <a:t> </a:t>
            </a:r>
            <a:r>
              <a:rPr lang="pl-PL" altLang="zh-TW" dirty="0"/>
              <a:t>z;  </a:t>
            </a:r>
          </a:p>
          <a:p>
            <a:pPr marL="0" indent="0">
              <a:buNone/>
            </a:pPr>
            <a:r>
              <a:rPr lang="en-US" altLang="zh-TW" dirty="0"/>
              <a:t>            </a:t>
            </a:r>
            <a:r>
              <a:rPr lang="pl-PL" altLang="zh-TW" dirty="0"/>
              <a:t>float w, z, s;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B93D54-A478-0CA4-AA61-F15BAE63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8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A50B9-A10B-9356-1469-504FD7BB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Suggested grammar: </a:t>
            </a:r>
            <a:br>
              <a:rPr lang="en-US" altLang="zh-TW" dirty="0"/>
            </a:br>
            <a:r>
              <a:rPr lang="en-US" altLang="zh-TW" dirty="0"/>
              <a:t>(Note: This is a very simple grammar mainly used for explanation.)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14E9E9A-35E0-24C2-8F34-7D0A33421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TW" dirty="0"/>
                  <a:t>/* empty string */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   |   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    |  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14E9E9A-35E0-24C2-8F34-7D0A33421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727C5F-7015-CB43-9395-73B2E5A4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88201E9-289F-B781-07AD-7E36ACE3DB47}"/>
              </a:ext>
            </a:extLst>
          </p:cNvPr>
          <p:cNvGrpSpPr/>
          <p:nvPr/>
        </p:nvGrpSpPr>
        <p:grpSpPr>
          <a:xfrm>
            <a:off x="6940550" y="2727325"/>
            <a:ext cx="2051050" cy="3481388"/>
            <a:chOff x="6940550" y="2727325"/>
            <a:chExt cx="2051050" cy="3481388"/>
          </a:xfrm>
        </p:grpSpPr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A2CCC7F9-0180-86CB-8C46-89771B5FD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8250" y="2727325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P</a:t>
              </a: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B54FFA42-098F-54DA-0264-B88B1A969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91401" y="3141663"/>
              <a:ext cx="288925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59B61178-D93D-F840-FA98-63EF6620A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4789" y="3141663"/>
              <a:ext cx="287337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047562A-12BF-31B0-E1B1-68A683FBD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3425" y="3519488"/>
              <a:ext cx="438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M</a:t>
              </a: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74BB45B-A3D7-9148-ABB9-1BB46C2E0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7663" y="3500438"/>
              <a:ext cx="4048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2F922790-0EBF-663E-160D-BC26A65792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19963" y="4005263"/>
              <a:ext cx="0" cy="360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0">
                  <a:extLst>
                    <a:ext uri="{FF2B5EF4-FFF2-40B4-BE49-F238E27FC236}">
                      <a16:creationId xmlns:a16="http://schemas.microsoft.com/office/drawing/2014/main" id="{0EFDA0E1-2DF5-84C4-416F-3655D0028C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04064" y="4292601"/>
                  <a:ext cx="486030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randview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sz="2800" b="1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Symbol" panose="05050102010706020507" pitchFamily="18" charset="2"/>
                          </a:rPr>
                          <m:t>𝝀</m:t>
                        </m:r>
                      </m:oMath>
                    </m:oMathPara>
                  </a14:m>
                  <a:endParaRPr kumimoji="1" lang="en-US" altLang="zh-TW" sz="2800" b="1" dirty="0">
                    <a:latin typeface="Arial" panose="020B0604020202020204" pitchFamily="34" charset="0"/>
                    <a:ea typeface="新細明體" panose="02020500000000000000" pitchFamily="18" charset="-120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12" name="Text Box 10">
                  <a:extLst>
                    <a:ext uri="{FF2B5EF4-FFF2-40B4-BE49-F238E27FC236}">
                      <a16:creationId xmlns:a16="http://schemas.microsoft.com/office/drawing/2014/main" id="{0EFDA0E1-2DF5-84C4-416F-3655D0028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04064" y="4292601"/>
                  <a:ext cx="48603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B3A0A1FC-9776-C0BC-8372-94A6A27CC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67663" y="4005263"/>
              <a:ext cx="144462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C8AA3E1A-4AD3-2BE9-18A5-5F9DF62D3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6589" y="4005263"/>
              <a:ext cx="287337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F02BAD83-A58A-1129-7B96-2CC2181D2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3563" y="4005263"/>
              <a:ext cx="0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85E0CFDB-0608-2A99-AF79-969C20875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1763" y="4365625"/>
              <a:ext cx="4048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702A797D-D84D-1696-C5F4-66AD50B3D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1489" y="4260851"/>
              <a:ext cx="28257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800" b="1">
                  <a:latin typeface="Arial" panose="020B0604020202020204" pitchFamily="34" charset="0"/>
                  <a:ea typeface="新細明體" panose="02020500000000000000" pitchFamily="18" charset="-120"/>
                </a:rPr>
                <a:t>,</a:t>
              </a: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9065A442-13D7-F3DC-673B-015AD454A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1051" y="4365625"/>
              <a:ext cx="4540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id</a:t>
              </a:r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C019B048-B781-0050-12EF-95D4756DD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08888" y="4797426"/>
              <a:ext cx="215900" cy="360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6276E637-7F0B-A3B5-5119-AB58A24E3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7663" y="4797426"/>
              <a:ext cx="144462" cy="360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86773B60-D8B3-A39A-C2AF-E13F3D9F9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9326" y="5103813"/>
              <a:ext cx="555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int</a:t>
              </a: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64BBE467-C037-874F-7421-2F9402D6E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7664" y="5084763"/>
              <a:ext cx="4540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id</a:t>
              </a:r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4C8DFF10-A43B-6575-E325-87BE64431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7664" y="3141663"/>
              <a:ext cx="865187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11E67C7A-0011-F6F1-0CC0-5EBA5F295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8388" y="3500438"/>
              <a:ext cx="303212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800" b="1">
                  <a:latin typeface="Arial" panose="020B0604020202020204" pitchFamily="34" charset="0"/>
                  <a:ea typeface="新細明體" panose="02020500000000000000" pitchFamily="18" charset="-120"/>
                </a:rPr>
                <a:t>;</a:t>
              </a:r>
            </a:p>
          </p:txBody>
        </p:sp>
        <p:sp>
          <p:nvSpPr>
            <p:cNvPr id="25" name="Text Box 23">
              <a:extLst>
                <a:ext uri="{FF2B5EF4-FFF2-40B4-BE49-F238E27FC236}">
                  <a16:creationId xmlns:a16="http://schemas.microsoft.com/office/drawing/2014/main" id="{BC44D6B8-AFE7-04DF-EDB9-EAF866B30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0550" y="5751513"/>
              <a:ext cx="14176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 u="sng">
                  <a:solidFill>
                    <a:srgbClr val="FF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int x , y 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4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1">
            <a:extLst>
              <a:ext uri="{FF2B5EF4-FFF2-40B4-BE49-F238E27FC236}">
                <a16:creationId xmlns:a16="http://schemas.microsoft.com/office/drawing/2014/main" id="{8217B158-8D80-F833-C6CD-7A38BA3D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38" y="152400"/>
            <a:ext cx="6272212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044A5-3807-7FD2-2AC9-A8549341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(Syntax-directed) Translation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E8EF0F-FE01-6A93-202E-F0A5F6DC1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9E4A6363-2058-488B-F9A7-74026BD6970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0147" y="2500483"/>
                <a:ext cx="7862887" cy="392395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SzPct val="75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𝑀𝐷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 {/* do nothing */}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zh-TW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      { if offset was not initialized then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=0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;}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 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zh-TW" altLang="en-US" sz="2400" dirty="0">
                    <a:ea typeface="新細明體" panose="02020500000000000000" pitchFamily="18" charset="-120"/>
                  </a:rPr>
                  <a:t>𝐷 →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 { </a:t>
                </a:r>
                <a:r>
                  <a:rPr lang="en-US" altLang="zh-TW" sz="2400" b="1" dirty="0">
                    <a:ea typeface="新細明體" panose="02020500000000000000" pitchFamily="18" charset="-120"/>
                  </a:rPr>
                  <a:t>enter (</a:t>
                </a:r>
                <a14:m>
                  <m:oMath xmlns:m="http://schemas.openxmlformats.org/officeDocument/2006/math"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𝒊𝒅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𝒏𝒂𝒎𝒆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𝒊𝒏𝒕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b="1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𝒐𝒇𝒇𝒔𝒆𝒕</m:t>
                    </m:r>
                  </m:oMath>
                </a14:m>
                <a:r>
                  <a:rPr lang="en-US" altLang="zh-TW" sz="2400" b="1" dirty="0">
                    <a:ea typeface="新細明體" panose="02020500000000000000" pitchFamily="18" charset="-120"/>
                  </a:rPr>
                  <a:t>);</a:t>
                </a:r>
                <a:r>
                  <a:rPr lang="en-US" altLang="zh-TW" sz="2400" dirty="0">
                    <a:ea typeface="新細明體" panose="02020500000000000000" pitchFamily="18" charset="-120"/>
                  </a:rPr>
                  <a:t>  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/* a function entering type “int” and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particular offset to the entry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𝑛𝑎𝑚𝑒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</m:oMath>
                </a14:m>
                <a:endParaRPr lang="en-US" altLang="zh-TW" sz="2400" dirty="0"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of the symbol table  */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𝑖𝑛𝑡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+ 4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/*bytes, width of int*/                     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}                        </a:t>
                </a:r>
              </a:p>
              <a:p>
                <a:pPr algn="just">
                  <a:lnSpc>
                    <a:spcPct val="8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9E4A6363-2058-488B-F9A7-74026BD6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47" y="2500483"/>
                <a:ext cx="7862887" cy="3923950"/>
              </a:xfrm>
              <a:prstGeom prst="rect">
                <a:avLst/>
              </a:prstGeom>
              <a:blipFill>
                <a:blip r:embed="rId2"/>
                <a:stretch>
                  <a:fillRect l="-776" t="-3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060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3EBBFB-9592-A34A-5B89-85722D66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1467E4C1-E075-9775-74AB-5639D249B95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992314" y="549276"/>
                <a:ext cx="8675687" cy="6156325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→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𝑓𝑙𝑜𝑎𝑡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 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{ enter (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𝑛𝑎𝑚𝑒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𝑓𝑙𝑜𝑎𝑡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);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𝑓𝑙𝑜𝑎𝑡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+ 8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/*bytes, width of float*/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}              </a:t>
                </a:r>
              </a:p>
              <a:p>
                <a:pPr algn="just">
                  <a:lnSpc>
                    <a:spcPct val="90000"/>
                  </a:lnSpc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 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{ enter (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𝑖𝑑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𝑛𝑎𝑚𝑒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);</a:t>
                </a:r>
              </a:p>
              <a:p>
                <a:pPr algn="just">
                  <a:lnSpc>
                    <a:spcPct val="90000"/>
                  </a:lnSpc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 </a:t>
                </a:r>
              </a:p>
              <a:p>
                <a:pPr algn="just">
                  <a:lnSpc>
                    <a:spcPct val="90000"/>
                  </a:lnSpc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==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𝑖𝑛𝑡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 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90000"/>
                  </a:lnSpc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+ 4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             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else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==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𝑓𝑙𝑜𝑎𝑡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+8</m:t>
                    </m:r>
                  </m:oMath>
                </a14:m>
                <a:r>
                  <a:rPr lang="en-US" altLang="zh-TW" sz="2400" dirty="0">
                    <a:ea typeface="新細明體" panose="02020500000000000000" pitchFamily="18" charset="-120"/>
                  </a:rPr>
                  <a:t>;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= 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</m:t>
                    </m:r>
                  </m:oMath>
                </a14:m>
                <a:r>
                  <a:rPr lang="en-US" altLang="zh-TW" sz="2400" dirty="0" err="1">
                    <a:ea typeface="新細明體" panose="02020500000000000000" pitchFamily="18" charset="-120"/>
                  </a:rPr>
                  <a:t>t</a:t>
                </a:r>
                <a:r>
                  <a:rPr lang="en-US" altLang="zh-TW" sz="2400" dirty="0">
                    <a:ea typeface="新細明體" panose="02020500000000000000" pitchFamily="18" charset="-120"/>
                  </a:rPr>
                  <a:t>;}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endParaRPr lang="en-US" altLang="zh-TW" dirty="0"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dirty="0">
                    <a:ea typeface="新細明體" panose="02020500000000000000" pitchFamily="18" charset="-120"/>
                  </a:rPr>
                  <a:t>Note: We can construct a data structure to store the information </a:t>
                </a:r>
              </a:p>
              <a:p>
                <a:pPr algn="just"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r>
                  <a:rPr lang="en-US" altLang="zh-TW" dirty="0">
                    <a:ea typeface="新細明體" panose="02020500000000000000" pitchFamily="18" charset="-120"/>
                  </a:rPr>
                  <a:t>(attributes)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. (i.e.,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𝑡𝑦𝑝𝑒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 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.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𝑜𝑓𝑓𝑠𝑒𝑡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)</a:t>
                </a:r>
                <a:r>
                  <a:rPr lang="en-US" altLang="zh-TW" sz="2400" dirty="0">
                    <a:ea typeface="新細明體" panose="02020500000000000000" pitchFamily="18" charset="-120"/>
                  </a:rPr>
                  <a:t>                </a:t>
                </a: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endParaRPr lang="en-US" altLang="zh-TW" sz="2400" dirty="0">
                  <a:ea typeface="新細明體" panose="02020500000000000000" pitchFamily="18" charset="-120"/>
                </a:endParaRPr>
              </a:p>
              <a:p>
                <a:pPr>
                  <a:lnSpc>
                    <a:spcPct val="90000"/>
                  </a:lnSpc>
                  <a:buFont typeface="Wingdings" panose="05000000000000000000" pitchFamily="2" charset="2"/>
                  <a:buNone/>
                </a:pPr>
                <a:endParaRPr lang="en-US" altLang="zh-TW" sz="240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1467E4C1-E075-9775-74AB-5639D249B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992314" y="549276"/>
                <a:ext cx="8675687" cy="6156325"/>
              </a:xfrm>
              <a:blipFill>
                <a:blip r:embed="rId2"/>
                <a:stretch>
                  <a:fillRect l="-703" t="-1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898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2404C-99BD-15D6-F675-30E68228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Avoided grammar: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065CC0-BED4-7036-B18E-8B51A0128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𝐷→𝑖𝑛𝑡 𝑛𝑎𝑚𝑒𝑙𝑖𝑠𝑡 </a:t>
            </a:r>
            <a:r>
              <a:rPr lang="en-US" altLang="zh-TW" dirty="0"/>
              <a:t>;  |  </a:t>
            </a:r>
            <a:r>
              <a:rPr lang="zh-TW" altLang="en-US" dirty="0"/>
              <a:t>𝑓𝑙𝑜𝑎𝑡 𝑛𝑎𝑚𝑒𝑙𝑖𝑠𝑡 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zh-TW" altLang="en-US" dirty="0"/>
              <a:t>𝑛𝑎𝑚𝑒𝑙𝑖𝑠𝑡→𝑖𝑑</a:t>
            </a:r>
            <a:r>
              <a:rPr lang="en-US" altLang="zh-TW" dirty="0"/>
              <a:t>, </a:t>
            </a:r>
            <a:r>
              <a:rPr lang="zh-TW" altLang="en-US" dirty="0"/>
              <a:t>𝑛𝑎𝑚𝑒𝑙𝑖𝑠𝑡 </a:t>
            </a:r>
            <a:r>
              <a:rPr lang="en-US" altLang="zh-TW" dirty="0"/>
              <a:t>| </a:t>
            </a:r>
            <a:r>
              <a:rPr lang="zh-TW" altLang="en-US" dirty="0"/>
              <a:t>𝑖𝑑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Why? </a:t>
            </a:r>
          </a:p>
          <a:p>
            <a:pPr marL="0" indent="0">
              <a:buNone/>
            </a:pPr>
            <a:r>
              <a:rPr lang="en-US" altLang="zh-TW" dirty="0"/>
              <a:t>    When the '</a:t>
            </a:r>
            <a:r>
              <a:rPr lang="zh-TW" altLang="en-US" dirty="0"/>
              <a:t>𝑖𝑑</a:t>
            </a:r>
            <a:r>
              <a:rPr lang="en-US" altLang="zh-TW" dirty="0"/>
              <a:t>' is reduced into </a:t>
            </a:r>
            <a:r>
              <a:rPr lang="zh-TW" altLang="en-US" dirty="0"/>
              <a:t>𝑛𝑎𝑚𝑒𝑙𝑖𝑠𝑡</a:t>
            </a:r>
            <a:r>
              <a:rPr lang="en-US" altLang="zh-TW" dirty="0"/>
              <a:t>, we cannot know the type of '</a:t>
            </a:r>
            <a:r>
              <a:rPr lang="zh-TW" altLang="en-US" dirty="0"/>
              <a:t>𝑖𝑑</a:t>
            </a:r>
            <a:r>
              <a:rPr lang="en-US" altLang="zh-TW" dirty="0"/>
              <a:t>' (int or float?) immediately. Therefore, it is troublesome to enter such type information into the corresponding field of the '</a:t>
            </a:r>
            <a:r>
              <a:rPr lang="zh-TW" altLang="en-US" dirty="0"/>
              <a:t>𝑖𝑑</a:t>
            </a:r>
            <a:r>
              <a:rPr lang="en-US" altLang="zh-TW" dirty="0"/>
              <a:t>' in the symbol table. Hence, we must use special coding technique (e.g. linked list keeping the ids name (pointers to symbol table) to achieve such a purpose. (* In other words, we need backpatch to chain the data type.) 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E1046D-C61C-172F-7A1E-0DB33694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A6FD3CA-7DA1-5B75-CD04-D9C8A9AE49D3}"/>
              </a:ext>
            </a:extLst>
          </p:cNvPr>
          <p:cNvGrpSpPr/>
          <p:nvPr/>
        </p:nvGrpSpPr>
        <p:grpSpPr>
          <a:xfrm>
            <a:off x="7537086" y="1602283"/>
            <a:ext cx="1798637" cy="2309812"/>
            <a:chOff x="8812213" y="855663"/>
            <a:chExt cx="1798637" cy="2309812"/>
          </a:xfrm>
        </p:grpSpPr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0BA5FD24-25BC-7321-327F-2C55B33021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4376" y="855663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D</a:t>
              </a: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F79DC9E3-8A97-70C0-D737-CD559C951C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91626" y="1341438"/>
              <a:ext cx="504825" cy="2159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880C87D5-CBEA-9C64-5BE9-B0489425B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12213" y="1503363"/>
              <a:ext cx="5064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>
                  <a:latin typeface="Arial" panose="020B0604020202020204" pitchFamily="34" charset="0"/>
                  <a:ea typeface="新細明體" panose="02020500000000000000" pitchFamily="18" charset="-120"/>
                </a:rPr>
                <a:t>int</a:t>
              </a: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25FF7F84-F400-DE26-3CCF-93E9AA4D31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7888" y="1341439"/>
              <a:ext cx="0" cy="2873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AAF6CB68-BCEB-67DB-C003-B92F91B1F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64650" y="1557338"/>
              <a:ext cx="11112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b="1">
                  <a:latin typeface="Arial" panose="020B0604020202020204" pitchFamily="34" charset="0"/>
                  <a:ea typeface="新細明體" panose="02020500000000000000" pitchFamily="18" charset="-120"/>
                </a:rPr>
                <a:t>namelist</a:t>
              </a: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895D44D9-310C-56F4-60AB-0E936E8E63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0913" y="1341439"/>
              <a:ext cx="647700" cy="2873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4886C663-E218-E03C-7782-557043C5A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5100" y="1503363"/>
              <a:ext cx="285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;</a:t>
              </a: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C06E5402-EA2C-2064-6465-C92404FA5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7888" y="1916114"/>
              <a:ext cx="0" cy="4333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F04287C1-165F-B783-EC0F-71A3477C4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51989" y="2276475"/>
              <a:ext cx="4540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latin typeface="Arial" panose="020B0604020202020204" pitchFamily="34" charset="0"/>
                  <a:ea typeface="新細明體" panose="02020500000000000000" pitchFamily="18" charset="-120"/>
                </a:rPr>
                <a:t>id</a:t>
              </a: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C5F436B0-F641-1C96-6D0D-86246435B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4288" y="2708275"/>
              <a:ext cx="9953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randview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randview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randview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randview" pitchFamily="34" charset="0"/>
                </a:defRPr>
              </a:lvl9pPr>
            </a:lstStyle>
            <a:p>
              <a:pPr eaLnBrk="1" hangingPunct="1"/>
              <a:r>
                <a:rPr kumimoji="1" lang="en-US" altLang="zh-TW" sz="2400" b="1">
                  <a:solidFill>
                    <a:srgbClr val="FF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int x 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101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CD768F-19B6-220F-CDB6-D7F7E7AD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Acceptable grammar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1FB5D5-0A0A-0B5A-424A-28BB6EE561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𝑖𝑛𝑡𝑙𝑖𝑠𝑡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;  |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𝑓𝑙𝑜𝑎𝑡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𝑓𝑙𝑜𝑎𝑡𝑙𝑖𝑠𝑡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𝑖𝑛𝑡𝑙𝑖𝑠𝑡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𝑖𝑛𝑡𝑙𝑖𝑠𝑡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  |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𝑓𝑙𝑜𝑎𝑡𝑙𝑖𝑠𝑡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i="1" dirty="0" err="1" smtClean="0">
                          <a:latin typeface="Cambria Math" panose="02040503050406030204" pitchFamily="18" charset="0"/>
                        </a:rPr>
                        <m:t>𝑓𝑙𝑜𝑎𝑡𝑙𝑖𝑠𝑡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  |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Advantage: The above-mentioned problem will not happen. That is, when '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' is reduced, we can identify the type 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. (If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is reduced 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𝑖𝑛𝑡𝑙𝑖𝑠𝑡</m:t>
                    </m:r>
                  </m:oMath>
                </a14:m>
                <a:r>
                  <a:rPr lang="en-US" altLang="zh-TW" dirty="0"/>
                  <a:t>, then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en-US" altLang="zh-TW" dirty="0"/>
                  <a:t> is of “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en-US" altLang="zh-TW" dirty="0"/>
                  <a:t>” type)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 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Defect: too much production will occur. =&gt; too many states =&gt; bad performance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1FB5D5-0A0A-0B5A-424A-28BB6EE56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02C1AE-05BB-B97E-3509-D682D743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49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9D5C74-868B-F395-4B8F-EC36B87D5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/>
              <a:t>Grammar with cloned productions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CA84D20-4A81-2FF4-B340-67957EBEF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525" y="714591"/>
            <a:ext cx="4964041" cy="542050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5A82B2-D7F4-5F42-310F-FA0F5354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41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81C1D71-7342-C82A-56BF-9B73EF1E1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altLang="zh-TW" dirty="0"/>
                  <a:t>How to handle the following declaration?   </a:t>
                </a:r>
                <a:br>
                  <a:rPr lang="en-US" altLang="zh-TW" dirty="0"/>
                </a:b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81C1D71-7342-C82A-56BF-9B73EF1E1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68DFD67-D5D0-1685-966D-A8E78F09B1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/>
                  <a:t>Two approaches: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(I)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𝑑𝑒𝑐𝑙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𝑙𝑖𝑠𝑡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′:′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𝑡𝑦𝑝𝑒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𝑙𝑖𝑠𝑡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i="1" dirty="0" err="1">
                        <a:latin typeface="Cambria Math" panose="02040503050406030204" pitchFamily="18" charset="0"/>
                      </a:rPr>
                      <m:t>𝑙𝑖𝑠𝑡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′,′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 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(II)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𝑑𝑒𝑐𝑙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′:′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𝑑𝑒𝑐𝑙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Which one is better for LR parsing? Why? 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68DFD67-D5D0-1685-966D-A8E78F09B1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31" t="-17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59F2A2-9F74-054F-2C34-FC0C08FF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7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270E4-33CA-B5A3-BB15-0C0140F8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58610DF-29D7-2364-8433-CD1C8D4B5AE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356108"/>
                  </p:ext>
                </p:extLst>
              </p:nvPr>
            </p:nvGraphicFramePr>
            <p:xfrm>
              <a:off x="690563" y="2339975"/>
              <a:ext cx="10325100" cy="2494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2550">
                      <a:extLst>
                        <a:ext uri="{9D8B030D-6E8A-4147-A177-3AD203B41FA5}">
                          <a16:colId xmlns:a16="http://schemas.microsoft.com/office/drawing/2014/main" val="2823230878"/>
                        </a:ext>
                      </a:extLst>
                    </a:gridCol>
                    <a:gridCol w="5162550">
                      <a:extLst>
                        <a:ext uri="{9D8B030D-6E8A-4147-A177-3AD203B41FA5}">
                          <a16:colId xmlns:a16="http://schemas.microsoft.com/office/drawing/2014/main" val="159303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Grammar Rule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Semantic Rules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6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𝑑𝑒𝑐𝑙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′:′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5584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′,′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en-US" altLang="zh-TW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𝑖𝑑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𝑙𝑖𝑠𝑡</m:t>
                                    </m:r>
                                  </m:e>
                                  <m:sub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945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 | 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𝑙𝑖𝑠𝑡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982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70600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𝑓𝑙𝑜𝑎𝑡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𝑓𝑙𝑜𝑎𝑡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3555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58610DF-29D7-2364-8433-CD1C8D4B5AE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356108"/>
                  </p:ext>
                </p:extLst>
              </p:nvPr>
            </p:nvGraphicFramePr>
            <p:xfrm>
              <a:off x="690563" y="2339975"/>
              <a:ext cx="10325100" cy="2494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2550">
                      <a:extLst>
                        <a:ext uri="{9D8B030D-6E8A-4147-A177-3AD203B41FA5}">
                          <a16:colId xmlns:a16="http://schemas.microsoft.com/office/drawing/2014/main" val="2823230878"/>
                        </a:ext>
                      </a:extLst>
                    </a:gridCol>
                    <a:gridCol w="5162550">
                      <a:extLst>
                        <a:ext uri="{9D8B030D-6E8A-4147-A177-3AD203B41FA5}">
                          <a16:colId xmlns:a16="http://schemas.microsoft.com/office/drawing/2014/main" val="159303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Grammar Rule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Semantic Rules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6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108197" r="-100118" b="-4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108197" r="-236" b="-4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5844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119811" r="-100118" b="-181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119811" r="-236" b="-1811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0945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381967" r="-100118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381967" r="-236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9822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481967" r="-10011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481967" r="-236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0600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581967" r="-100118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581967" r="-236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55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E81959-8F3F-BB2B-3DAB-CF8B4FB2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75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270E4-33CA-B5A3-BB15-0C0140F8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58610DF-29D7-2364-8433-CD1C8D4B5AE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94609991"/>
                  </p:ext>
                </p:extLst>
              </p:nvPr>
            </p:nvGraphicFramePr>
            <p:xfrm>
              <a:off x="690563" y="2339975"/>
              <a:ext cx="10325100" cy="2123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2550">
                      <a:extLst>
                        <a:ext uri="{9D8B030D-6E8A-4147-A177-3AD203B41FA5}">
                          <a16:colId xmlns:a16="http://schemas.microsoft.com/office/drawing/2014/main" val="2823230878"/>
                        </a:ext>
                      </a:extLst>
                    </a:gridCol>
                    <a:gridCol w="5162550">
                      <a:extLst>
                        <a:ext uri="{9D8B030D-6E8A-4147-A177-3AD203B41FA5}">
                          <a16:colId xmlns:a16="http://schemas.microsoft.com/office/drawing/2014/main" val="159303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Grammar Rule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Semantic Rules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6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𝑑𝑒𝑐𝑙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′:′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err="1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en-US" altLang="zh-TW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𝑑𝑒𝑐𝑙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5584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𝑑𝑒𝑐𝑙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𝑑𝑒𝑐𝑙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945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 → 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70600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  <m:t>𝑓𝑙𝑜𝑎𝑡</m:t>
                              </m:r>
                            </m:oMath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𝑑𝑡𝑦𝑝𝑒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𝑓𝑙𝑜𝑎𝑡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3555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658610DF-29D7-2364-8433-CD1C8D4B5AE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94609991"/>
                  </p:ext>
                </p:extLst>
              </p:nvPr>
            </p:nvGraphicFramePr>
            <p:xfrm>
              <a:off x="690563" y="2339975"/>
              <a:ext cx="10325100" cy="2123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62550">
                      <a:extLst>
                        <a:ext uri="{9D8B030D-6E8A-4147-A177-3AD203B41FA5}">
                          <a16:colId xmlns:a16="http://schemas.microsoft.com/office/drawing/2014/main" val="2823230878"/>
                        </a:ext>
                      </a:extLst>
                    </a:gridCol>
                    <a:gridCol w="5162550">
                      <a:extLst>
                        <a:ext uri="{9D8B030D-6E8A-4147-A177-3AD203B41FA5}">
                          <a16:colId xmlns:a16="http://schemas.microsoft.com/office/drawing/2014/main" val="15930348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Grammar Rule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Semantic Rules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1678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62264" r="-100118" b="-181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62264" r="-236" b="-1811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584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281967" r="-100118" b="-2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281967" r="-236" b="-2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0945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381967" r="-100118" b="-1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381967" r="-236" b="-1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70600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8" t="-481967" r="-100118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0236" t="-481967" r="-236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55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E81959-8F3F-BB2B-3DAB-CF8B4FB2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13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AutoShape 2">
            <a:extLst>
              <a:ext uri="{FF2B5EF4-FFF2-40B4-BE49-F238E27FC236}">
                <a16:creationId xmlns:a16="http://schemas.microsoft.com/office/drawing/2014/main" id="{3C852958-9155-EA77-6578-AA0F9F0105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8213" y="1341438"/>
            <a:ext cx="8280400" cy="457200"/>
          </a:xfrm>
        </p:spPr>
        <p:txBody>
          <a:bodyPr>
            <a:normAutofit fontScale="90000"/>
          </a:bodyPr>
          <a:lstStyle/>
          <a:p>
            <a:r>
              <a:rPr lang="en-US" altLang="zh-TW" sz="2300">
                <a:ea typeface="新細明體" panose="02020500000000000000" pitchFamily="18" charset="-120"/>
              </a:rPr>
              <a:t> Suggested Grammar for the following Declaration:</a:t>
            </a:r>
            <a:r>
              <a:rPr lang="en-US" altLang="zh-TW" sz="2200">
                <a:ea typeface="新細明體" panose="02020500000000000000" pitchFamily="18" charset="-120"/>
              </a:rPr>
              <a:t>    </a:t>
            </a:r>
            <a:br>
              <a:rPr lang="en-US" altLang="zh-TW" sz="2200">
                <a:ea typeface="新細明體" panose="02020500000000000000" pitchFamily="18" charset="-120"/>
              </a:rPr>
            </a:br>
            <a:r>
              <a:rPr lang="en-US" altLang="zh-TW" sz="2200">
                <a:ea typeface="新細明體" panose="02020500000000000000" pitchFamily="18" charset="-120"/>
              </a:rPr>
              <a:t>  </a:t>
            </a:r>
            <a:r>
              <a:rPr lang="en-US" altLang="zh-TW" sz="2300" u="sng">
                <a:ea typeface="新細明體" panose="02020500000000000000" pitchFamily="18" charset="-120"/>
              </a:rPr>
              <a:t>var x,y,z : real;  u,v,t : integer;</a:t>
            </a:r>
            <a:r>
              <a:rPr lang="en-US" altLang="zh-TW" sz="2300">
                <a:ea typeface="新細明體" panose="02020500000000000000" pitchFamily="18" charset="-120"/>
              </a:rPr>
              <a:t> …</a:t>
            </a:r>
            <a:r>
              <a:rPr lang="en-US" altLang="zh-TW" sz="3000"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3C896EB-5904-1C19-583B-63BBE68836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088" y="2286000"/>
            <a:ext cx="7772400" cy="4572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declarations :  VAR  decl_list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|  /*  empty (no declaration is permitted) */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;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decl_list       : declaration ';'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| declaration ';' decl_list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;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declaration   : ID ':' type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| ID ',' declaration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;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type              : REAL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| INTEGER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100">
                <a:ea typeface="新細明體" panose="02020500000000000000" pitchFamily="18" charset="-120"/>
              </a:rPr>
              <a:t>                     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100">
              <a:ea typeface="新細明體" panose="02020500000000000000" pitchFamily="18" charset="-120"/>
            </a:endParaRPr>
          </a:p>
        </p:txBody>
      </p:sp>
      <p:sp>
        <p:nvSpPr>
          <p:cNvPr id="60418" name="投影片編號版面配置區 5">
            <a:extLst>
              <a:ext uri="{FF2B5EF4-FFF2-40B4-BE49-F238E27FC236}">
                <a16:creationId xmlns:a16="http://schemas.microsoft.com/office/drawing/2014/main" id="{F862C2EE-30E8-C982-3408-97EA226A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CBF3B311-93DD-49A6-93CE-FFE6F23015AC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58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2">
            <a:extLst>
              <a:ext uri="{FF2B5EF4-FFF2-40B4-BE49-F238E27FC236}">
                <a16:creationId xmlns:a16="http://schemas.microsoft.com/office/drawing/2014/main" id="{09667718-64CF-B4A5-3071-93374EEF7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609600"/>
            <a:ext cx="8939213" cy="1143000"/>
          </a:xfrm>
        </p:spPr>
        <p:txBody>
          <a:bodyPr>
            <a:normAutofit fontScale="90000"/>
          </a:bodyPr>
          <a:lstStyle/>
          <a:p>
            <a:r>
              <a:rPr lang="en-US" altLang="zh-TW" sz="2200">
                <a:ea typeface="新細明體" panose="02020500000000000000" pitchFamily="18" charset="-120"/>
              </a:rPr>
              <a:t>Try to construct a parse tree for the following declaration and see how to parse it:    </a:t>
            </a:r>
            <a:r>
              <a:rPr lang="en-US" altLang="zh-TW" sz="2200" u="sng">
                <a:ea typeface="新細明體" panose="02020500000000000000" pitchFamily="18" charset="-120"/>
              </a:rPr>
              <a:t>var  x: real; y: integer;</a:t>
            </a:r>
            <a:r>
              <a:rPr lang="en-US" altLang="zh-TW" sz="3000">
                <a:ea typeface="新細明體" panose="02020500000000000000" pitchFamily="18" charset="-120"/>
              </a:rPr>
              <a:t> </a:t>
            </a:r>
            <a:br>
              <a:rPr lang="en-US" altLang="zh-TW" sz="3000">
                <a:ea typeface="新細明體" panose="02020500000000000000" pitchFamily="18" charset="-120"/>
              </a:rPr>
            </a:br>
            <a:endParaRPr lang="en-US" altLang="zh-TW" sz="3000">
              <a:ea typeface="新細明體" panose="02020500000000000000" pitchFamily="18" charset="-120"/>
            </a:endParaRP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68524573-4DCD-2F08-EE62-9C74974C8A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09800" y="1600200"/>
            <a:ext cx="7772400" cy="48006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</a:t>
            </a:r>
            <a:r>
              <a:rPr lang="en-US" altLang="zh-TW">
                <a:ea typeface="新細明體" panose="02020500000000000000" pitchFamily="18" charset="-120"/>
              </a:rPr>
              <a:t>declarations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          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VAR          decl_list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           var     declaration </a:t>
            </a:r>
            <a:r>
              <a:rPr lang="en-US" altLang="zh-TW" b="1">
                <a:ea typeface="新細明體" panose="02020500000000000000" pitchFamily="18" charset="-120"/>
              </a:rPr>
              <a:t> ; </a:t>
            </a:r>
            <a:r>
              <a:rPr lang="en-US" altLang="zh-TW">
                <a:ea typeface="新細明體" panose="02020500000000000000" pitchFamily="18" charset="-120"/>
              </a:rPr>
              <a:t> decl_list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                     ID  </a:t>
            </a:r>
            <a:r>
              <a:rPr lang="en-US" altLang="zh-TW" b="1">
                <a:ea typeface="新細明體" panose="02020500000000000000" pitchFamily="18" charset="-120"/>
              </a:rPr>
              <a:t>:</a:t>
            </a:r>
            <a:r>
              <a:rPr lang="en-US" altLang="zh-TW">
                <a:ea typeface="新細明體" panose="02020500000000000000" pitchFamily="18" charset="-120"/>
              </a:rPr>
              <a:t>  type   declaration   </a:t>
            </a:r>
            <a:r>
              <a:rPr lang="en-US" altLang="zh-TW" b="1">
                <a:ea typeface="新細明體" panose="02020500000000000000" pitchFamily="18" charset="-120"/>
              </a:rPr>
              <a:t>;</a:t>
            </a:r>
            <a:endParaRPr lang="en-US" altLang="zh-TW">
              <a:ea typeface="新細明體" panose="02020500000000000000" pitchFamily="18" charset="-12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                                 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           x        real       ID  </a:t>
            </a:r>
            <a:r>
              <a:rPr lang="en-US" altLang="zh-TW" b="1">
                <a:ea typeface="新細明體" panose="02020500000000000000" pitchFamily="18" charset="-120"/>
              </a:rPr>
              <a:t>:</a:t>
            </a:r>
            <a:r>
              <a:rPr lang="en-US" altLang="zh-TW">
                <a:ea typeface="新細明體" panose="02020500000000000000" pitchFamily="18" charset="-120"/>
              </a:rPr>
              <a:t>  type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新細明體" panose="02020500000000000000" pitchFamily="18" charset="-120"/>
              </a:rPr>
              <a:t>                                                  y     integer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128004" name="Line 5">
            <a:extLst>
              <a:ext uri="{FF2B5EF4-FFF2-40B4-BE49-F238E27FC236}">
                <a16:creationId xmlns:a16="http://schemas.microsoft.com/office/drawing/2014/main" id="{9D8C71D0-9DE2-7C86-C124-5EE50E01E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981200"/>
            <a:ext cx="29210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5" name="Line 6">
            <a:extLst>
              <a:ext uri="{FF2B5EF4-FFF2-40B4-BE49-F238E27FC236}">
                <a16:creationId xmlns:a16="http://schemas.microsoft.com/office/drawing/2014/main" id="{882BAEC9-2A06-6F7F-200F-70ACE519A5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5414" y="1981200"/>
            <a:ext cx="788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6" name="Line 7">
            <a:extLst>
              <a:ext uri="{FF2B5EF4-FFF2-40B4-BE49-F238E27FC236}">
                <a16:creationId xmlns:a16="http://schemas.microsoft.com/office/drawing/2014/main" id="{13DFF8A3-F81D-8956-41C6-CE441047B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2636838"/>
            <a:ext cx="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7" name="Line 8">
            <a:extLst>
              <a:ext uri="{FF2B5EF4-FFF2-40B4-BE49-F238E27FC236}">
                <a16:creationId xmlns:a16="http://schemas.microsoft.com/office/drawing/2014/main" id="{91D2CC9B-1AED-9163-9160-E8D2B7CF20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708275"/>
            <a:ext cx="287338" cy="577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8" name="Line 9">
            <a:extLst>
              <a:ext uri="{FF2B5EF4-FFF2-40B4-BE49-F238E27FC236}">
                <a16:creationId xmlns:a16="http://schemas.microsoft.com/office/drawing/2014/main" id="{FBE077BD-69B0-B7B1-26FC-141327DD6B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938" y="2708276"/>
            <a:ext cx="431800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09" name="Line 10">
            <a:extLst>
              <a:ext uri="{FF2B5EF4-FFF2-40B4-BE49-F238E27FC236}">
                <a16:creationId xmlns:a16="http://schemas.microsoft.com/office/drawing/2014/main" id="{BF466877-B62A-7C3C-5868-0BF610D57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938" y="2708276"/>
            <a:ext cx="1079500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0" name="Line 11">
            <a:extLst>
              <a:ext uri="{FF2B5EF4-FFF2-40B4-BE49-F238E27FC236}">
                <a16:creationId xmlns:a16="http://schemas.microsoft.com/office/drawing/2014/main" id="{549AF968-8BB6-522D-F397-FD007C646C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5775" y="3648964"/>
            <a:ext cx="43180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1" name="Line 12">
            <a:extLst>
              <a:ext uri="{FF2B5EF4-FFF2-40B4-BE49-F238E27FC236}">
                <a16:creationId xmlns:a16="http://schemas.microsoft.com/office/drawing/2014/main" id="{153313E9-A097-E4E2-617E-F17CA01AED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3113" y="3648964"/>
            <a:ext cx="152400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2" name="Line 13">
            <a:extLst>
              <a:ext uri="{FF2B5EF4-FFF2-40B4-BE49-F238E27FC236}">
                <a16:creationId xmlns:a16="http://schemas.microsoft.com/office/drawing/2014/main" id="{96029CF1-0111-7B6B-83B6-F75691839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7576" y="3648964"/>
            <a:ext cx="288925" cy="647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3" name="Line 14">
            <a:extLst>
              <a:ext uri="{FF2B5EF4-FFF2-40B4-BE49-F238E27FC236}">
                <a16:creationId xmlns:a16="http://schemas.microsoft.com/office/drawing/2014/main" id="{2FC41348-E952-89C4-A220-D067B931EE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4563" y="3644901"/>
            <a:ext cx="215900" cy="504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4" name="Line 15">
            <a:extLst>
              <a:ext uri="{FF2B5EF4-FFF2-40B4-BE49-F238E27FC236}">
                <a16:creationId xmlns:a16="http://schemas.microsoft.com/office/drawing/2014/main" id="{499C8220-4C0C-12A8-AE0D-8DB499E9D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0464" y="3644901"/>
            <a:ext cx="503237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5" name="Line 16">
            <a:extLst>
              <a:ext uri="{FF2B5EF4-FFF2-40B4-BE49-F238E27FC236}">
                <a16:creationId xmlns:a16="http://schemas.microsoft.com/office/drawing/2014/main" id="{D803D26B-CD1E-51FA-BEBD-6944418E07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4338" y="4724138"/>
            <a:ext cx="0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6" name="Line 17">
            <a:extLst>
              <a:ext uri="{FF2B5EF4-FFF2-40B4-BE49-F238E27FC236}">
                <a16:creationId xmlns:a16="http://schemas.microsoft.com/office/drawing/2014/main" id="{887ED585-F37C-40B0-6F94-79C0364E4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0" y="4724139"/>
            <a:ext cx="0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7" name="Line 18">
            <a:extLst>
              <a:ext uri="{FF2B5EF4-FFF2-40B4-BE49-F238E27FC236}">
                <a16:creationId xmlns:a16="http://schemas.microsoft.com/office/drawing/2014/main" id="{67A17EAB-CF6D-5CE4-0CC7-D0C6EF2097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80100" y="4634336"/>
            <a:ext cx="287338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8" name="Line 19">
            <a:extLst>
              <a:ext uri="{FF2B5EF4-FFF2-40B4-BE49-F238E27FC236}">
                <a16:creationId xmlns:a16="http://schemas.microsoft.com/office/drawing/2014/main" id="{98D2AFA2-CE73-A076-855C-8D8674D07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4634336"/>
            <a:ext cx="0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19" name="Line 20">
            <a:extLst>
              <a:ext uri="{FF2B5EF4-FFF2-40B4-BE49-F238E27FC236}">
                <a16:creationId xmlns:a16="http://schemas.microsoft.com/office/drawing/2014/main" id="{3A62FBF5-F596-E133-F25B-7A00E5321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4634335"/>
            <a:ext cx="360362" cy="433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20" name="Line 21">
            <a:extLst>
              <a:ext uri="{FF2B5EF4-FFF2-40B4-BE49-F238E27FC236}">
                <a16:creationId xmlns:a16="http://schemas.microsoft.com/office/drawing/2014/main" id="{637B9F3F-C17D-E618-43DC-6D5275855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0100" y="5430562"/>
            <a:ext cx="0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021" name="Line 22">
            <a:extLst>
              <a:ext uri="{FF2B5EF4-FFF2-40B4-BE49-F238E27FC236}">
                <a16:creationId xmlns:a16="http://schemas.microsoft.com/office/drawing/2014/main" id="{6621B349-9466-33AA-C191-F40C2A025B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0825" y="5502000"/>
            <a:ext cx="0" cy="30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D112166-311A-3DE0-87AA-5D67008B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</a:t>
            </a:fld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52100A-F643-0802-A1E6-11165860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39" y="0"/>
            <a:ext cx="9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95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AutoShape 2">
            <a:extLst>
              <a:ext uri="{FF2B5EF4-FFF2-40B4-BE49-F238E27FC236}">
                <a16:creationId xmlns:a16="http://schemas.microsoft.com/office/drawing/2014/main" id="{161B6BCA-3D99-7776-AE3F-389CD0F1B0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9650" y="908050"/>
            <a:ext cx="7924800" cy="990600"/>
          </a:xfrm>
        </p:spPr>
        <p:txBody>
          <a:bodyPr>
            <a:normAutofit fontScale="90000"/>
          </a:bodyPr>
          <a:lstStyle/>
          <a:p>
            <a:r>
              <a:rPr lang="en-US" altLang="zh-TW" sz="2600">
                <a:ea typeface="新細明體" panose="02020500000000000000" pitchFamily="18" charset="-120"/>
              </a:rPr>
              <a:t>The following grammar for declaration is difficult for attribute gathering.</a:t>
            </a:r>
            <a:r>
              <a:rPr lang="en-US" altLang="zh-TW"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7BCFEB43-7A18-2F1D-F912-109AEC1CFF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24113" y="2590800"/>
            <a:ext cx="7772400" cy="4267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declaration   : id_list ':' type 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id_list           : ID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 | id_list ',' ID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type              : REAL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 | INTEGER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62466" name="投影片編號版面配置區 5">
            <a:extLst>
              <a:ext uri="{FF2B5EF4-FFF2-40B4-BE49-F238E27FC236}">
                <a16:creationId xmlns:a16="http://schemas.microsoft.com/office/drawing/2014/main" id="{CF55C9F1-C2AA-D928-ABEB-EA32223B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fld id="{D2C86C32-45DC-4FE0-B229-E8BFD805069E}" type="slidenum">
              <a:rPr kumimoji="0" lang="en-US" altLang="zh-TW" sz="675">
                <a:solidFill>
                  <a:schemeClr val="bg1"/>
                </a:solidFill>
              </a:rPr>
              <a:pPr eaLnBrk="1" hangingPunct="1">
                <a:defRPr/>
              </a:pPr>
              <a:t>60</a:t>
            </a:fld>
            <a:endParaRPr kumimoji="0" lang="en-US" altLang="zh-TW" sz="675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0C6B182C-1EA4-B3DD-310A-D8190F51AA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762000"/>
            <a:ext cx="7772400" cy="5334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e.g.,                     declaration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 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         id_list    </a:t>
            </a:r>
            <a:r>
              <a:rPr lang="en-US" altLang="zh-TW" sz="2400" b="1">
                <a:ea typeface="新細明體" panose="02020500000000000000" pitchFamily="18" charset="-120"/>
              </a:rPr>
              <a:t>:</a:t>
            </a:r>
            <a:r>
              <a:rPr lang="en-US" altLang="zh-TW" sz="2400">
                <a:ea typeface="新細明體" panose="02020500000000000000" pitchFamily="18" charset="-120"/>
              </a:rPr>
              <a:t>      type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400">
              <a:ea typeface="新細明體" panose="02020500000000000000" pitchFamily="18" charset="-12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    id_list   </a:t>
            </a:r>
            <a:r>
              <a:rPr lang="en-US" altLang="zh-TW" sz="2400" b="1">
                <a:ea typeface="新細明體" panose="02020500000000000000" pitchFamily="18" charset="-120"/>
              </a:rPr>
              <a:t>,</a:t>
            </a:r>
            <a:r>
              <a:rPr lang="en-US" altLang="zh-TW" sz="2400">
                <a:ea typeface="新細明體" panose="02020500000000000000" pitchFamily="18" charset="-120"/>
              </a:rPr>
              <a:t>    ID          REAL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br>
              <a:rPr lang="en-US" altLang="zh-TW" sz="2400">
                <a:ea typeface="新細明體" panose="02020500000000000000" pitchFamily="18" charset="-120"/>
              </a:rPr>
            </a:br>
            <a:r>
              <a:rPr lang="en-US" altLang="zh-TW" sz="2400">
                <a:ea typeface="新細明體" panose="02020500000000000000" pitchFamily="18" charset="-120"/>
              </a:rPr>
              <a:t>   id_list  </a:t>
            </a:r>
            <a:r>
              <a:rPr lang="en-US" altLang="zh-TW" sz="2400" b="1">
                <a:ea typeface="新細明體" panose="02020500000000000000" pitchFamily="18" charset="-120"/>
              </a:rPr>
              <a:t>,</a:t>
            </a:r>
            <a:r>
              <a:rPr lang="en-US" altLang="zh-TW" sz="2400">
                <a:ea typeface="新細明體" panose="02020500000000000000" pitchFamily="18" charset="-120"/>
              </a:rPr>
              <a:t>  ID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 </a:t>
            </a: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400">
              <a:ea typeface="新細明體" panose="02020500000000000000" pitchFamily="18" charset="-120"/>
            </a:endParaRPr>
          </a:p>
          <a:p>
            <a:pPr algn="just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400">
                <a:ea typeface="新細明體" panose="02020500000000000000" pitchFamily="18" charset="-120"/>
              </a:rPr>
              <a:t>          ID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TW" sz="2400">
              <a:ea typeface="新細明體" panose="02020500000000000000" pitchFamily="18" charset="-120"/>
            </a:endParaRPr>
          </a:p>
        </p:txBody>
      </p:sp>
      <p:sp>
        <p:nvSpPr>
          <p:cNvPr id="132099" name="Line 4">
            <a:extLst>
              <a:ext uri="{FF2B5EF4-FFF2-40B4-BE49-F238E27FC236}">
                <a16:creationId xmlns:a16="http://schemas.microsoft.com/office/drawing/2014/main" id="{8E7A93F9-5E74-974D-F573-485CB13784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3476" y="1219201"/>
            <a:ext cx="466725" cy="409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0" name="Line 5">
            <a:extLst>
              <a:ext uri="{FF2B5EF4-FFF2-40B4-BE49-F238E27FC236}">
                <a16:creationId xmlns:a16="http://schemas.microsoft.com/office/drawing/2014/main" id="{A0BD879A-F556-9CAE-F55A-A77C51DE20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6" y="1196975"/>
            <a:ext cx="34925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1" name="Line 6">
            <a:extLst>
              <a:ext uri="{FF2B5EF4-FFF2-40B4-BE49-F238E27FC236}">
                <a16:creationId xmlns:a16="http://schemas.microsoft.com/office/drawing/2014/main" id="{C95C404B-F895-CDCC-3A06-B6055F346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219201"/>
            <a:ext cx="685800" cy="409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2" name="Line 7">
            <a:extLst>
              <a:ext uri="{FF2B5EF4-FFF2-40B4-BE49-F238E27FC236}">
                <a16:creationId xmlns:a16="http://schemas.microsoft.com/office/drawing/2014/main" id="{4177F118-FBF6-289B-ED3F-2714BA820D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9876" y="2209801"/>
            <a:ext cx="492125" cy="931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3" name="Line 8">
            <a:extLst>
              <a:ext uri="{FF2B5EF4-FFF2-40B4-BE49-F238E27FC236}">
                <a16:creationId xmlns:a16="http://schemas.microsoft.com/office/drawing/2014/main" id="{BD1F623A-2433-BD80-30FD-08D034314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1" y="2209800"/>
            <a:ext cx="11113" cy="1003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4" name="Line 9">
            <a:extLst>
              <a:ext uri="{FF2B5EF4-FFF2-40B4-BE49-F238E27FC236}">
                <a16:creationId xmlns:a16="http://schemas.microsoft.com/office/drawing/2014/main" id="{03869381-9A75-C985-26E9-C042C6B73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209801"/>
            <a:ext cx="515938" cy="931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5" name="Line 10">
            <a:extLst>
              <a:ext uri="{FF2B5EF4-FFF2-40B4-BE49-F238E27FC236}">
                <a16:creationId xmlns:a16="http://schemas.microsoft.com/office/drawing/2014/main" id="{6D327056-23AC-A593-415C-B367289799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1900" y="2133600"/>
            <a:ext cx="0" cy="935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6" name="Line 11">
            <a:extLst>
              <a:ext uri="{FF2B5EF4-FFF2-40B4-BE49-F238E27FC236}">
                <a16:creationId xmlns:a16="http://schemas.microsoft.com/office/drawing/2014/main" id="{79EFE9A9-1466-AAB8-4FB2-82363E76F8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1" y="3644900"/>
            <a:ext cx="434975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7" name="Line 12">
            <a:extLst>
              <a:ext uri="{FF2B5EF4-FFF2-40B4-BE49-F238E27FC236}">
                <a16:creationId xmlns:a16="http://schemas.microsoft.com/office/drawing/2014/main" id="{C53D8559-E7AE-3026-8979-F936BBD06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3976" y="3644900"/>
            <a:ext cx="22225" cy="698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8" name="Line 13">
            <a:extLst>
              <a:ext uri="{FF2B5EF4-FFF2-40B4-BE49-F238E27FC236}">
                <a16:creationId xmlns:a16="http://schemas.microsoft.com/office/drawing/2014/main" id="{6A7F9A6A-D441-DF2A-3362-9BD9EA6D6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3976" y="3644900"/>
            <a:ext cx="403225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2109" name="Line 14">
            <a:extLst>
              <a:ext uri="{FF2B5EF4-FFF2-40B4-BE49-F238E27FC236}">
                <a16:creationId xmlns:a16="http://schemas.microsoft.com/office/drawing/2014/main" id="{ADEFB2F8-9ABC-6473-3815-84FD4D8B9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1" y="4876801"/>
            <a:ext cx="11113" cy="568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D1DFF-DDAC-FFC0-6BF2-7C2D2B6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Analysis Process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39EB0A-10BB-6E3E-53C9-0DD1F4384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includes formally: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description</a:t>
            </a:r>
            <a:r>
              <a:rPr lang="en-US" altLang="zh-TW" dirty="0"/>
              <a:t> of the analyses to perform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implementation</a:t>
            </a:r>
            <a:r>
              <a:rPr lang="en-US" altLang="zh-TW" dirty="0"/>
              <a:t> of the analysis (translation of the description) that may use appropriate algorithms.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A88841-0714-3E49-A5B7-0B043CA2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3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CDDE2-8481-5177-39B4-5A0D3A38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Description of Semantic Analysis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54087-54FC-6A33-4C71-F200F16A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Identify attributes (properties) of language (syntactic) entities.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Write attribute equations (or semantic rules) that express how the computation of such attributes is related to the grammar rules of the language.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Such a set of attributes and equations is called an </a:t>
            </a:r>
            <a:r>
              <a:rPr lang="en-US" altLang="zh-TW" dirty="0">
                <a:solidFill>
                  <a:srgbClr val="FF0000"/>
                </a:solidFill>
              </a:rPr>
              <a:t>attribute grammar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D0B71B-0C34-96D7-88CD-BEF86CE5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8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3C7C8-7762-6648-1046-7BC21B80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Syntax-directed semantics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4E04AE-8AAC-2AFA-00C8-61E2E465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semantic content of a program is closely related to its syntax.</a:t>
            </a:r>
          </a:p>
          <a:p>
            <a:endParaRPr lang="en-US" altLang="zh-TW" dirty="0"/>
          </a:p>
          <a:p>
            <a:r>
              <a:rPr lang="en-US" altLang="zh-TW" dirty="0"/>
              <a:t>All modern languages have this property.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CF928B-6032-55A6-9DBF-FCBA1AE6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34068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17422</TotalTime>
  <Words>2389</Words>
  <Application>Microsoft Office PowerPoint</Application>
  <PresentationFormat>寬螢幕</PresentationFormat>
  <Paragraphs>382</Paragraphs>
  <Slides>61</Slides>
  <Notes>31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Grandview</vt:lpstr>
      <vt:lpstr>Times New Roman</vt:lpstr>
      <vt:lpstr>Wingdings</vt:lpstr>
      <vt:lpstr>CosineVTI</vt:lpstr>
      <vt:lpstr>點陣圖影像</vt:lpstr>
      <vt:lpstr>Chapter 7: Syntax-Directed Translation</vt:lpstr>
      <vt:lpstr>Semantic Analyzer</vt:lpstr>
      <vt:lpstr>Two Categories of Semantic Analysis</vt:lpstr>
      <vt:lpstr>Compiling Process &amp; Compiler Structure</vt:lpstr>
      <vt:lpstr>PowerPoint 簡報</vt:lpstr>
      <vt:lpstr>PowerPoint 簡報</vt:lpstr>
      <vt:lpstr>Semantic Analysis Process</vt:lpstr>
      <vt:lpstr>Description of Semantic Analysis</vt:lpstr>
      <vt:lpstr>Syntax-directed semantics</vt:lpstr>
      <vt:lpstr>Attributes</vt:lpstr>
      <vt:lpstr>Attribute Grammars</vt:lpstr>
      <vt:lpstr>Attribute Grammars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Algorithms for attribute computation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Synthesized Attributes </vt:lpstr>
      <vt:lpstr>PowerPoint 簡報</vt:lpstr>
      <vt:lpstr>PowerPoint 簡報</vt:lpstr>
      <vt:lpstr>Inherited Attributes</vt:lpstr>
      <vt:lpstr>PowerPoint 簡報</vt:lpstr>
      <vt:lpstr>PowerPoint 簡報</vt:lpstr>
      <vt:lpstr>Computation of Attributes During Parsing</vt:lpstr>
      <vt:lpstr>Computing Synthesized Attributes During  LR Parsing</vt:lpstr>
      <vt:lpstr>PowerPoint 簡報</vt:lpstr>
      <vt:lpstr>PowerPoint 簡報</vt:lpstr>
      <vt:lpstr>Translation (Attribute Computation) </vt:lpstr>
      <vt:lpstr>Semantic Action</vt:lpstr>
      <vt:lpstr>Consider the following basic programming-language constructs for generating intermediate codes:</vt:lpstr>
      <vt:lpstr>Bottom-up Translation of S-attributed Grammars </vt:lpstr>
      <vt:lpstr>For Special Conditions : Hook </vt:lpstr>
      <vt:lpstr>Semantic Actions for different language constructs </vt:lpstr>
      <vt:lpstr>Suggested grammar:  (Note: This is a very simple grammar mainly used for explanation.)</vt:lpstr>
      <vt:lpstr>(Syntax-directed) Translation</vt:lpstr>
      <vt:lpstr>PowerPoint 簡報</vt:lpstr>
      <vt:lpstr>Avoided grammar: </vt:lpstr>
      <vt:lpstr>Acceptable grammar</vt:lpstr>
      <vt:lpstr>Grammar with cloned productions</vt:lpstr>
      <vt:lpstr>How to handle the following declaration?     x,y,z : float </vt:lpstr>
      <vt:lpstr>PowerPoint 簡報</vt:lpstr>
      <vt:lpstr>PowerPoint 簡報</vt:lpstr>
      <vt:lpstr> Suggested Grammar for the following Declaration:       var x,y,z : real;  u,v,t : integer; … </vt:lpstr>
      <vt:lpstr>Try to construct a parse tree for the following declaration and see how to parse it:    var  x: real; y: integer;  </vt:lpstr>
      <vt:lpstr>The following grammar for declaration is difficult for attribute gathering. </vt:lpstr>
      <vt:lpstr>PowerPoint 簡報</vt:lpstr>
    </vt:vector>
  </TitlesOfParts>
  <Company>NCKU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編譯系統</dc:title>
  <dc:creator>陳奇業</dc:creator>
  <cp:lastModifiedBy>陳奇業</cp:lastModifiedBy>
  <cp:revision>80</cp:revision>
  <dcterms:created xsi:type="dcterms:W3CDTF">2022-10-08T08:58:42Z</dcterms:created>
  <dcterms:modified xsi:type="dcterms:W3CDTF">2023-05-11T08:36:08Z</dcterms:modified>
</cp:coreProperties>
</file>